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834" r:id="rId5"/>
  </p:sldMasterIdLst>
  <p:notesMasterIdLst>
    <p:notesMasterId r:id="rId26"/>
  </p:notesMasterIdLst>
  <p:handoutMasterIdLst>
    <p:handoutMasterId r:id="rId27"/>
  </p:handoutMasterIdLst>
  <p:sldIdLst>
    <p:sldId id="2147479239" r:id="rId6"/>
    <p:sldId id="2147483143" r:id="rId7"/>
    <p:sldId id="2147483125" r:id="rId8"/>
    <p:sldId id="2011251239" r:id="rId9"/>
    <p:sldId id="2011251238" r:id="rId10"/>
    <p:sldId id="2147483158" r:id="rId11"/>
    <p:sldId id="2147479231" r:id="rId12"/>
    <p:sldId id="257" r:id="rId13"/>
    <p:sldId id="2147479226" r:id="rId14"/>
    <p:sldId id="2147479900" r:id="rId15"/>
    <p:sldId id="2147483123" r:id="rId16"/>
    <p:sldId id="2147483167" r:id="rId17"/>
    <p:sldId id="2147483126" r:id="rId18"/>
    <p:sldId id="2147483122" r:id="rId19"/>
    <p:sldId id="2147483146" r:id="rId20"/>
    <p:sldId id="2147483121" r:id="rId21"/>
    <p:sldId id="2147483145" r:id="rId22"/>
    <p:sldId id="2147471813" r:id="rId23"/>
    <p:sldId id="2147471822" r:id="rId24"/>
    <p:sldId id="2147483131" r:id="rId25"/>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AB38CB-D70A-410B-953C-1AE1E5820AC3}">
          <p14:sldIdLst>
            <p14:sldId id="2147479239"/>
            <p14:sldId id="2147483143"/>
            <p14:sldId id="2147483125"/>
            <p14:sldId id="2011251239"/>
            <p14:sldId id="2011251238"/>
            <p14:sldId id="2147483158"/>
            <p14:sldId id="2147479231"/>
            <p14:sldId id="257"/>
            <p14:sldId id="2147479226"/>
            <p14:sldId id="2147479900"/>
            <p14:sldId id="2147483123"/>
            <p14:sldId id="2147483167"/>
          </p14:sldIdLst>
        </p14:section>
        <p14:section name="Extra Slides" id="{7F0650ED-4182-403D-90ED-7AC1155E861E}">
          <p14:sldIdLst>
            <p14:sldId id="2147483126"/>
            <p14:sldId id="2147483122"/>
            <p14:sldId id="2147483146"/>
            <p14:sldId id="2147483121"/>
            <p14:sldId id="2147483145"/>
            <p14:sldId id="2147471813"/>
            <p14:sldId id="2147471822"/>
            <p14:sldId id="214748313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4F210C-679C-48F3-C037-323CB5B2AA38}" name="Ranil Appuhamy" initials="RA" userId="5f93c2c931b89211" providerId="Windows Live"/>
  <p188:author id="{30A6180E-A6C6-BCCB-40BB-1CE9B4CD7787}" name="LEGAND, Anaïs" initials="LA" userId="S::leganda@who.int::1db8eb7e-5fc5-4327-9744-1d6d650b8d2c" providerId="AD"/>
  <p188:author id="{B905962D-1EE9-4C33-24A7-E48FB0E11C7B}" name="Ranil Appuhamy (ranil.appuhamy@publichealthacademy.net)" initials="R(" userId="S::ranil.appuhamy_publichealthacademy.net#ext#@worldhealthorg.onmicrosoft.com::a73ce1fb-9286-4bcf-a6d1-cbe5d7800a53" providerId="AD"/>
  <p188:author id="{260C7074-F77E-B7AE-7932-524BF336556F}" name="MORY KEITA" initials="MK" userId="58f2fb851d688253" providerId="Windows Live"/>
  <p188:author id="{5A6FC47F-70E2-C270-CECB-6E0FF498C145}" name="Aminata Bagayoko" initials="AB" userId="fb3f2e77eca86c80" providerId="Windows Live"/>
  <p188:author id="{E807E181-AD38-5ABB-8DFA-D795022BFF02}" name="COSTA, Alejandro Javier" initials="CAJ" userId="S::costaa@who.int::824010de-59d8-40e2-875d-3d90f1e26cce" providerId="AD"/>
  <p188:author id="{FA01748D-5D23-B6C7-04B9-B894627378FF}" name="qcp9@cdc.gov" initials="qc" userId="S::urn:spo:guest#qcp9@cdc.gov::" providerId="AD"/>
  <p188:author id="{7C4D92A0-4606-19AD-E3DB-D8D53A81E2EA}" name="Doshi, Reena H. (CDC/DDPHSIS/CGH/GID)" initials="D(" userId="S::hqo3_cdc.gov#ext#@worldhealthorg.onmicrosoft.com::faad0f9d-6c06-4401-ba5b-f6a55aaf0552" providerId="AD"/>
  <p188:author id="{01D024B0-99E3-737C-DF65-F1914A1FEE59}" name="DANCANTE, Ana Mafalda" initials="DM" userId="S::dancantea@who.int::30afb5c6-3f95-45e1-b4a6-993ffaefdfc3" providerId="AD"/>
  <p188:author id="{3B5C1AB1-D3D7-0A63-A05C-69E65A0CBCE1}" name="efx5@cdc.gov" initials="ef" userId="S::urn:spo:guest#efx5@cdc.gov::" providerId="AD"/>
  <p188:author id="{9E5A3CBC-0BE3-2328-C9F1-D04812A79184}" name="DOSHI, Reena Hemendra" initials="DRH" userId="S::rdoshi@who.int::a000f633-1554-4c76-9779-d0878cdbdb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STA, Alejandro Javier" initials="CAJ" lastIdx="15" clrIdx="0">
    <p:extLst>
      <p:ext uri="{19B8F6BF-5375-455C-9EA6-DF929625EA0E}">
        <p15:presenceInfo xmlns:p15="http://schemas.microsoft.com/office/powerpoint/2012/main" userId="S::costaa@who.int::824010de-59d8-40e2-875d-3d90f1e26cce" providerId="AD"/>
      </p:ext>
    </p:extLst>
  </p:cmAuthor>
  <p:cmAuthor id="2" name="Ranil Appuhamy" initials="RA" lastIdx="1" clrIdx="1">
    <p:extLst>
      <p:ext uri="{19B8F6BF-5375-455C-9EA6-DF929625EA0E}">
        <p15:presenceInfo xmlns:p15="http://schemas.microsoft.com/office/powerpoint/2012/main" userId="5f93c2c931b89211" providerId="Windows Live"/>
      </p:ext>
    </p:extLst>
  </p:cmAuthor>
  <p:cmAuthor id="3" name="DOSHI, Reena Hemendra" initials="DRH" lastIdx="9" clrIdx="2">
    <p:extLst>
      <p:ext uri="{19B8F6BF-5375-455C-9EA6-DF929625EA0E}">
        <p15:presenceInfo xmlns:p15="http://schemas.microsoft.com/office/powerpoint/2012/main" userId="S::rdoshi@who.int::a000f633-1554-4c76-9779-d0878cdbdb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C0"/>
    <a:srgbClr val="051291"/>
    <a:srgbClr val="6DD9FF"/>
    <a:srgbClr val="FFFCEF"/>
    <a:srgbClr val="C9B93F"/>
    <a:srgbClr val="005776"/>
    <a:srgbClr val="E3D9FF"/>
    <a:srgbClr val="E5F1FF"/>
    <a:srgbClr val="FFF8DD"/>
    <a:srgbClr val="F76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8D926-D68B-2451-8ED9-D7C5D395581F}" v="130" dt="2024-09-11T11:09:58.012"/>
    <p1510:client id="{40A59258-463B-7C38-EB14-84C7C0964C42}" v="2" dt="2024-09-12T07:14:18.805"/>
    <p1510:client id="{5122D6A6-8DCB-B6CA-A1A8-C2FF3DD0CC22}" v="4" dt="2024-09-12T07:37:20.781"/>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HI, Reena Hemendra" userId="a000f633-1554-4c76-9779-d0878cdbdb83" providerId="ADAL" clId="{6431AD85-2F51-4BE9-A572-E10B9ED9F7EE}"/>
    <pc:docChg chg="undo custSel modSld">
      <pc:chgData name="DOSHI, Reena Hemendra" userId="a000f633-1554-4c76-9779-d0878cdbdb83" providerId="ADAL" clId="{6431AD85-2F51-4BE9-A572-E10B9ED9F7EE}" dt="2024-09-11T12:20:12.883" v="93" actId="255"/>
      <pc:docMkLst>
        <pc:docMk/>
      </pc:docMkLst>
      <pc:sldChg chg="addSp delSp modSp mod modClrScheme chgLayout">
        <pc:chgData name="DOSHI, Reena Hemendra" userId="a000f633-1554-4c76-9779-d0878cdbdb83" providerId="ADAL" clId="{6431AD85-2F51-4BE9-A572-E10B9ED9F7EE}" dt="2024-09-11T12:07:46.068" v="62" actId="255"/>
        <pc:sldMkLst>
          <pc:docMk/>
          <pc:sldMk cId="2499225548" sldId="257"/>
        </pc:sldMkLst>
        <pc:spChg chg="mod ord">
          <ac:chgData name="DOSHI, Reena Hemendra" userId="a000f633-1554-4c76-9779-d0878cdbdb83" providerId="ADAL" clId="{6431AD85-2F51-4BE9-A572-E10B9ED9F7EE}" dt="2024-09-11T12:07:46.068" v="62" actId="255"/>
          <ac:spMkLst>
            <pc:docMk/>
            <pc:sldMk cId="2499225548" sldId="257"/>
            <ac:spMk id="2" creationId="{8B97AEC2-CA10-1513-77B6-1F212C0CF81E}"/>
          </ac:spMkLst>
        </pc:spChg>
        <pc:spChg chg="add del mod ord">
          <ac:chgData name="DOSHI, Reena Hemendra" userId="a000f633-1554-4c76-9779-d0878cdbdb83" providerId="ADAL" clId="{6431AD85-2F51-4BE9-A572-E10B9ED9F7EE}" dt="2024-09-11T12:07:19.107" v="57" actId="478"/>
          <ac:spMkLst>
            <pc:docMk/>
            <pc:sldMk cId="2499225548" sldId="257"/>
            <ac:spMk id="3" creationId="{7429C306-DBC5-3350-99C1-141CCB89C72A}"/>
          </ac:spMkLst>
        </pc:spChg>
      </pc:sldChg>
      <pc:sldChg chg="modSp mod chgLayout">
        <pc:chgData name="DOSHI, Reena Hemendra" userId="a000f633-1554-4c76-9779-d0878cdbdb83" providerId="ADAL" clId="{6431AD85-2F51-4BE9-A572-E10B9ED9F7EE}" dt="2024-09-11T12:19:53.877" v="89" actId="255"/>
        <pc:sldMkLst>
          <pc:docMk/>
          <pc:sldMk cId="3986886051" sldId="2011251238"/>
        </pc:sldMkLst>
        <pc:spChg chg="mod ord">
          <ac:chgData name="DOSHI, Reena Hemendra" userId="a000f633-1554-4c76-9779-d0878cdbdb83" providerId="ADAL" clId="{6431AD85-2F51-4BE9-A572-E10B9ED9F7EE}" dt="2024-09-11T12:19:53.877" v="89" actId="255"/>
          <ac:spMkLst>
            <pc:docMk/>
            <pc:sldMk cId="3986886051" sldId="2011251238"/>
            <ac:spMk id="4" creationId="{A3F621EF-CB17-C627-A60D-0D80B1EE6002}"/>
          </ac:spMkLst>
        </pc:spChg>
        <pc:spChg chg="mod ord">
          <ac:chgData name="DOSHI, Reena Hemendra" userId="a000f633-1554-4c76-9779-d0878cdbdb83" providerId="ADAL" clId="{6431AD85-2F51-4BE9-A572-E10B9ED9F7EE}" dt="2024-09-11T12:06:05.779" v="34" actId="27636"/>
          <ac:spMkLst>
            <pc:docMk/>
            <pc:sldMk cId="3986886051" sldId="2011251238"/>
            <ac:spMk id="5" creationId="{80802CA4-E547-AB7E-71AE-A7E2BA64F71D}"/>
          </ac:spMkLst>
        </pc:spChg>
      </pc:sldChg>
      <pc:sldChg chg="modSp mod chgLayout">
        <pc:chgData name="DOSHI, Reena Hemendra" userId="a000f633-1554-4c76-9779-d0878cdbdb83" providerId="ADAL" clId="{6431AD85-2F51-4BE9-A572-E10B9ED9F7EE}" dt="2024-09-11T12:19:30.047" v="88" actId="255"/>
        <pc:sldMkLst>
          <pc:docMk/>
          <pc:sldMk cId="1378312779" sldId="2011251239"/>
        </pc:sldMkLst>
        <pc:spChg chg="mod ord">
          <ac:chgData name="DOSHI, Reena Hemendra" userId="a000f633-1554-4c76-9779-d0878cdbdb83" providerId="ADAL" clId="{6431AD85-2F51-4BE9-A572-E10B9ED9F7EE}" dt="2024-09-11T12:19:30.047" v="88" actId="255"/>
          <ac:spMkLst>
            <pc:docMk/>
            <pc:sldMk cId="1378312779" sldId="2011251239"/>
            <ac:spMk id="2" creationId="{03C8EC03-5685-4D1D-9CA4-330BF123C456}"/>
          </ac:spMkLst>
        </pc:spChg>
        <pc:spChg chg="mod ord">
          <ac:chgData name="DOSHI, Reena Hemendra" userId="a000f633-1554-4c76-9779-d0878cdbdb83" providerId="ADAL" clId="{6431AD85-2F51-4BE9-A572-E10B9ED9F7EE}" dt="2024-09-11T12:05:57.850" v="30" actId="27636"/>
          <ac:spMkLst>
            <pc:docMk/>
            <pc:sldMk cId="1378312779" sldId="2011251239"/>
            <ac:spMk id="3" creationId="{E24960B5-9361-0551-5F7E-A8EE18321F54}"/>
          </ac:spMkLst>
        </pc:spChg>
      </pc:sldChg>
      <pc:sldChg chg="modSp mod chgLayout">
        <pc:chgData name="DOSHI, Reena Hemendra" userId="a000f633-1554-4c76-9779-d0878cdbdb83" providerId="ADAL" clId="{6431AD85-2F51-4BE9-A572-E10B9ED9F7EE}" dt="2024-09-11T12:08:05.431" v="68" actId="27636"/>
        <pc:sldMkLst>
          <pc:docMk/>
          <pc:sldMk cId="391791250" sldId="2147479226"/>
        </pc:sldMkLst>
        <pc:spChg chg="mod ord">
          <ac:chgData name="DOSHI, Reena Hemendra" userId="a000f633-1554-4c76-9779-d0878cdbdb83" providerId="ADAL" clId="{6431AD85-2F51-4BE9-A572-E10B9ED9F7EE}" dt="2024-09-11T12:07:36.288" v="60" actId="255"/>
          <ac:spMkLst>
            <pc:docMk/>
            <pc:sldMk cId="391791250" sldId="2147479226"/>
            <ac:spMk id="2" creationId="{9B448E1F-87CE-7D71-AF6A-DFDB7D23251B}"/>
          </ac:spMkLst>
        </pc:spChg>
        <pc:spChg chg="mod ord">
          <ac:chgData name="DOSHI, Reena Hemendra" userId="a000f633-1554-4c76-9779-d0878cdbdb83" providerId="ADAL" clId="{6431AD85-2F51-4BE9-A572-E10B9ED9F7EE}" dt="2024-09-11T12:08:05.431" v="68" actId="27636"/>
          <ac:spMkLst>
            <pc:docMk/>
            <pc:sldMk cId="391791250" sldId="2147479226"/>
            <ac:spMk id="3" creationId="{630EEF3B-FAEC-4AA8-6202-D396783C58BF}"/>
          </ac:spMkLst>
        </pc:spChg>
        <pc:spChg chg="mod">
          <ac:chgData name="DOSHI, Reena Hemendra" userId="a000f633-1554-4c76-9779-d0878cdbdb83" providerId="ADAL" clId="{6431AD85-2F51-4BE9-A572-E10B9ED9F7EE}" dt="2024-09-11T12:08:01.539" v="66" actId="14100"/>
          <ac:spMkLst>
            <pc:docMk/>
            <pc:sldMk cId="391791250" sldId="2147479226"/>
            <ac:spMk id="16" creationId="{49A676AB-0957-4EDE-8C75-4ED176DDC7B2}"/>
          </ac:spMkLst>
        </pc:spChg>
      </pc:sldChg>
      <pc:sldChg chg="addSp delSp modSp mod chgLayout">
        <pc:chgData name="DOSHI, Reena Hemendra" userId="a000f633-1554-4c76-9779-d0878cdbdb83" providerId="ADAL" clId="{6431AD85-2F51-4BE9-A572-E10B9ED9F7EE}" dt="2024-09-11T12:20:12.883" v="93" actId="255"/>
        <pc:sldMkLst>
          <pc:docMk/>
          <pc:sldMk cId="733412742" sldId="2147479231"/>
        </pc:sldMkLst>
        <pc:spChg chg="add del mod">
          <ac:chgData name="DOSHI, Reena Hemendra" userId="a000f633-1554-4c76-9779-d0878cdbdb83" providerId="ADAL" clId="{6431AD85-2F51-4BE9-A572-E10B9ED9F7EE}" dt="2024-09-11T12:06:42.676" v="44" actId="6264"/>
          <ac:spMkLst>
            <pc:docMk/>
            <pc:sldMk cId="733412742" sldId="2147479231"/>
            <ac:spMk id="2" creationId="{CB20FEAB-307A-DED8-A750-DA9244714BEE}"/>
          </ac:spMkLst>
        </pc:spChg>
        <pc:spChg chg="mod ord">
          <ac:chgData name="DOSHI, Reena Hemendra" userId="a000f633-1554-4c76-9779-d0878cdbdb83" providerId="ADAL" clId="{6431AD85-2F51-4BE9-A572-E10B9ED9F7EE}" dt="2024-09-11T12:20:12.883" v="93" actId="255"/>
          <ac:spMkLst>
            <pc:docMk/>
            <pc:sldMk cId="733412742" sldId="2147479231"/>
            <ac:spMk id="4" creationId="{A3F621EF-CB17-C627-A60D-0D80B1EE6002}"/>
          </ac:spMkLst>
        </pc:spChg>
        <pc:spChg chg="mod ord">
          <ac:chgData name="DOSHI, Reena Hemendra" userId="a000f633-1554-4c76-9779-d0878cdbdb83" providerId="ADAL" clId="{6431AD85-2F51-4BE9-A572-E10B9ED9F7EE}" dt="2024-09-11T12:06:53.021" v="48" actId="700"/>
          <ac:spMkLst>
            <pc:docMk/>
            <pc:sldMk cId="733412742" sldId="2147479231"/>
            <ac:spMk id="5" creationId="{80802CA4-E547-AB7E-71AE-A7E2BA64F71D}"/>
          </ac:spMkLst>
        </pc:spChg>
        <pc:spChg chg="add del mod">
          <ac:chgData name="DOSHI, Reena Hemendra" userId="a000f633-1554-4c76-9779-d0878cdbdb83" providerId="ADAL" clId="{6431AD85-2F51-4BE9-A572-E10B9ED9F7EE}" dt="2024-09-11T12:06:42.676" v="44" actId="6264"/>
          <ac:spMkLst>
            <pc:docMk/>
            <pc:sldMk cId="733412742" sldId="2147479231"/>
            <ac:spMk id="6" creationId="{A65BD44C-5FE5-B8DB-B967-D0CBC2122E97}"/>
          </ac:spMkLst>
        </pc:spChg>
        <pc:spChg chg="del mod">
          <ac:chgData name="DOSHI, Reena Hemendra" userId="a000f633-1554-4c76-9779-d0878cdbdb83" providerId="ADAL" clId="{6431AD85-2F51-4BE9-A572-E10B9ED9F7EE}" dt="2024-09-11T12:06:50.283" v="47" actId="478"/>
          <ac:spMkLst>
            <pc:docMk/>
            <pc:sldMk cId="733412742" sldId="2147479231"/>
            <ac:spMk id="8" creationId="{42AE0654-02DD-46D7-B3CA-5D6300C4133B}"/>
          </ac:spMkLst>
        </pc:spChg>
        <pc:spChg chg="add mod">
          <ac:chgData name="DOSHI, Reena Hemendra" userId="a000f633-1554-4c76-9779-d0878cdbdb83" providerId="ADAL" clId="{6431AD85-2F51-4BE9-A572-E10B9ED9F7EE}" dt="2024-09-11T12:07:11.093" v="55" actId="1076"/>
          <ac:spMkLst>
            <pc:docMk/>
            <pc:sldMk cId="733412742" sldId="2147479231"/>
            <ac:spMk id="11" creationId="{ABEF35B9-C682-11A9-B534-637463E8C2F9}"/>
          </ac:spMkLst>
        </pc:spChg>
      </pc:sldChg>
      <pc:sldChg chg="modSp mod modClrScheme chgLayout">
        <pc:chgData name="DOSHI, Reena Hemendra" userId="a000f633-1554-4c76-9779-d0878cdbdb83" providerId="ADAL" clId="{6431AD85-2F51-4BE9-A572-E10B9ED9F7EE}" dt="2024-09-11T12:08:30.999" v="72" actId="14100"/>
        <pc:sldMkLst>
          <pc:docMk/>
          <pc:sldMk cId="936943796" sldId="2147479900"/>
        </pc:sldMkLst>
        <pc:spChg chg="mod ord">
          <ac:chgData name="DOSHI, Reena Hemendra" userId="a000f633-1554-4c76-9779-d0878cdbdb83" providerId="ADAL" clId="{6431AD85-2F51-4BE9-A572-E10B9ED9F7EE}" dt="2024-09-11T12:08:24.986" v="71" actId="700"/>
          <ac:spMkLst>
            <pc:docMk/>
            <pc:sldMk cId="936943796" sldId="2147479900"/>
            <ac:spMk id="4" creationId="{B26A21FA-86A7-4C39-ADBC-AD71D4B2C787}"/>
          </ac:spMkLst>
        </pc:spChg>
        <pc:spChg chg="mod ord">
          <ac:chgData name="DOSHI, Reena Hemendra" userId="a000f633-1554-4c76-9779-d0878cdbdb83" providerId="ADAL" clId="{6431AD85-2F51-4BE9-A572-E10B9ED9F7EE}" dt="2024-09-11T12:08:30.999" v="72" actId="14100"/>
          <ac:spMkLst>
            <pc:docMk/>
            <pc:sldMk cId="936943796" sldId="2147479900"/>
            <ac:spMk id="9" creationId="{331A2381-4D5C-4084-9BCC-7EC71CAFF5F2}"/>
          </ac:spMkLst>
        </pc:spChg>
        <pc:graphicFrameChg chg="mod ord modGraphic">
          <ac:chgData name="DOSHI, Reena Hemendra" userId="a000f633-1554-4c76-9779-d0878cdbdb83" providerId="ADAL" clId="{6431AD85-2F51-4BE9-A572-E10B9ED9F7EE}" dt="2024-09-11T12:08:24.986" v="71" actId="700"/>
          <ac:graphicFrameMkLst>
            <pc:docMk/>
            <pc:sldMk cId="936943796" sldId="2147479900"/>
            <ac:graphicFrameMk id="6" creationId="{49C900E6-9A23-43DE-9627-9898DA4095AA}"/>
          </ac:graphicFrameMkLst>
        </pc:graphicFrameChg>
      </pc:sldChg>
      <pc:sldChg chg="addSp delSp modSp mod chgLayout">
        <pc:chgData name="DOSHI, Reena Hemendra" userId="a000f633-1554-4c76-9779-d0878cdbdb83" providerId="ADAL" clId="{6431AD85-2F51-4BE9-A572-E10B9ED9F7EE}" dt="2024-09-11T12:09:56.363" v="83" actId="1076"/>
        <pc:sldMkLst>
          <pc:docMk/>
          <pc:sldMk cId="3606006459" sldId="2147483123"/>
        </pc:sldMkLst>
        <pc:spChg chg="add del mod">
          <ac:chgData name="DOSHI, Reena Hemendra" userId="a000f633-1554-4c76-9779-d0878cdbdb83" providerId="ADAL" clId="{6431AD85-2F51-4BE9-A572-E10B9ED9F7EE}" dt="2024-09-11T12:09:00.208" v="76" actId="6264"/>
          <ac:spMkLst>
            <pc:docMk/>
            <pc:sldMk cId="3606006459" sldId="2147483123"/>
            <ac:spMk id="2" creationId="{932DB9D2-C574-BBDE-37DB-0017204959F2}"/>
          </ac:spMkLst>
        </pc:spChg>
        <pc:spChg chg="mod ord">
          <ac:chgData name="DOSHI, Reena Hemendra" userId="a000f633-1554-4c76-9779-d0878cdbdb83" providerId="ADAL" clId="{6431AD85-2F51-4BE9-A572-E10B9ED9F7EE}" dt="2024-09-11T12:09:05.652" v="77" actId="255"/>
          <ac:spMkLst>
            <pc:docMk/>
            <pc:sldMk cId="3606006459" sldId="2147483123"/>
            <ac:spMk id="4" creationId="{CB6FFCF2-DB61-6648-66E6-40E6F3DA2EA1}"/>
          </ac:spMkLst>
        </pc:spChg>
        <pc:spChg chg="add del mod ord">
          <ac:chgData name="DOSHI, Reena Hemendra" userId="a000f633-1554-4c76-9779-d0878cdbdb83" providerId="ADAL" clId="{6431AD85-2F51-4BE9-A572-E10B9ED9F7EE}" dt="2024-09-11T12:09:47.420" v="80" actId="478"/>
          <ac:spMkLst>
            <pc:docMk/>
            <pc:sldMk cId="3606006459" sldId="2147483123"/>
            <ac:spMk id="5" creationId="{D6A03E68-EDAE-D136-2782-B4779D2EFFB0}"/>
          </ac:spMkLst>
        </pc:spChg>
        <pc:graphicFrameChg chg="mod modGraphic">
          <ac:chgData name="DOSHI, Reena Hemendra" userId="a000f633-1554-4c76-9779-d0878cdbdb83" providerId="ADAL" clId="{6431AD85-2F51-4BE9-A572-E10B9ED9F7EE}" dt="2024-09-11T12:09:56.363" v="83" actId="1076"/>
          <ac:graphicFrameMkLst>
            <pc:docMk/>
            <pc:sldMk cId="3606006459" sldId="2147483123"/>
            <ac:graphicFrameMk id="3" creationId="{81C3DA9A-A9AA-46CB-9DA1-65C0D65D3D16}"/>
          </ac:graphicFrameMkLst>
        </pc:graphicFrameChg>
      </pc:sldChg>
      <pc:sldChg chg="modSp mod chgLayout">
        <pc:chgData name="DOSHI, Reena Hemendra" userId="a000f633-1554-4c76-9779-d0878cdbdb83" providerId="ADAL" clId="{6431AD85-2F51-4BE9-A572-E10B9ED9F7EE}" dt="2024-09-11T12:10:16.150" v="86" actId="255"/>
        <pc:sldMkLst>
          <pc:docMk/>
          <pc:sldMk cId="1781307141" sldId="2147483125"/>
        </pc:sldMkLst>
        <pc:spChg chg="mod ord">
          <ac:chgData name="DOSHI, Reena Hemendra" userId="a000f633-1554-4c76-9779-d0878cdbdb83" providerId="ADAL" clId="{6431AD85-2F51-4BE9-A572-E10B9ED9F7EE}" dt="2024-09-11T12:10:16.150" v="86" actId="255"/>
          <ac:spMkLst>
            <pc:docMk/>
            <pc:sldMk cId="1781307141" sldId="2147483125"/>
            <ac:spMk id="2" creationId="{95751DA7-208D-4856-8AD2-6F71E5767EE5}"/>
          </ac:spMkLst>
        </pc:spChg>
        <pc:spChg chg="mod">
          <ac:chgData name="DOSHI, Reena Hemendra" userId="a000f633-1554-4c76-9779-d0878cdbdb83" providerId="ADAL" clId="{6431AD85-2F51-4BE9-A572-E10B9ED9F7EE}" dt="2024-09-11T12:05:10.506" v="23" actId="1076"/>
          <ac:spMkLst>
            <pc:docMk/>
            <pc:sldMk cId="1781307141" sldId="2147483125"/>
            <ac:spMk id="8" creationId="{AB55950A-8A49-4840-8CCC-6FDB8D3EDF96}"/>
          </ac:spMkLst>
        </pc:spChg>
        <pc:spChg chg="mod">
          <ac:chgData name="DOSHI, Reena Hemendra" userId="a000f633-1554-4c76-9779-d0878cdbdb83" providerId="ADAL" clId="{6431AD85-2F51-4BE9-A572-E10B9ED9F7EE}" dt="2024-09-11T12:05:34.395" v="27" actId="1076"/>
          <ac:spMkLst>
            <pc:docMk/>
            <pc:sldMk cId="1781307141" sldId="2147483125"/>
            <ac:spMk id="13" creationId="{8AFFF3B1-B99A-4D7E-A778-72B4459188F6}"/>
          </ac:spMkLst>
        </pc:spChg>
        <pc:graphicFrameChg chg="mod ord modGraphic">
          <ac:chgData name="DOSHI, Reena Hemendra" userId="a000f633-1554-4c76-9779-d0878cdbdb83" providerId="ADAL" clId="{6431AD85-2F51-4BE9-A572-E10B9ED9F7EE}" dt="2024-09-11T12:05:25.302" v="26" actId="404"/>
          <ac:graphicFrameMkLst>
            <pc:docMk/>
            <pc:sldMk cId="1781307141" sldId="2147483125"/>
            <ac:graphicFrameMk id="7" creationId="{2689612C-9282-432D-9465-7EA8412FEF42}"/>
          </ac:graphicFrameMkLst>
        </pc:graphicFrameChg>
      </pc:sldChg>
      <pc:sldChg chg="modSp mod chgLayout">
        <pc:chgData name="DOSHI, Reena Hemendra" userId="a000f633-1554-4c76-9779-d0878cdbdb83" providerId="ADAL" clId="{6431AD85-2F51-4BE9-A572-E10B9ED9F7EE}" dt="2024-09-11T12:04:44.967" v="21" actId="255"/>
        <pc:sldMkLst>
          <pc:docMk/>
          <pc:sldMk cId="4163440198" sldId="2147483143"/>
        </pc:sldMkLst>
        <pc:spChg chg="mod ord">
          <ac:chgData name="DOSHI, Reena Hemendra" userId="a000f633-1554-4c76-9779-d0878cdbdb83" providerId="ADAL" clId="{6431AD85-2F51-4BE9-A572-E10B9ED9F7EE}" dt="2024-09-11T12:04:44.967" v="21" actId="255"/>
          <ac:spMkLst>
            <pc:docMk/>
            <pc:sldMk cId="4163440198" sldId="2147483143"/>
            <ac:spMk id="3" creationId="{D2D99FA9-9D19-D762-5458-0DB39E91939D}"/>
          </ac:spMkLst>
        </pc:spChg>
        <pc:spChg chg="mod ord">
          <ac:chgData name="DOSHI, Reena Hemendra" userId="a000f633-1554-4c76-9779-d0878cdbdb83" providerId="ADAL" clId="{6431AD85-2F51-4BE9-A572-E10B9ED9F7EE}" dt="2024-09-11T12:04:00.541" v="0" actId="700"/>
          <ac:spMkLst>
            <pc:docMk/>
            <pc:sldMk cId="4163440198" sldId="2147483143"/>
            <ac:spMk id="4" creationId="{2A7C573C-ED62-41B1-A1EB-4BC005A9E960}"/>
          </ac:spMkLst>
        </pc:spChg>
      </pc:sldChg>
      <pc:sldChg chg="addSp delSp modSp mod modClrScheme chgLayout">
        <pc:chgData name="DOSHI, Reena Hemendra" userId="a000f633-1554-4c76-9779-d0878cdbdb83" providerId="ADAL" clId="{6431AD85-2F51-4BE9-A572-E10B9ED9F7EE}" dt="2024-09-11T12:20:03.486" v="91" actId="255"/>
        <pc:sldMkLst>
          <pc:docMk/>
          <pc:sldMk cId="1200872096" sldId="2147483158"/>
        </pc:sldMkLst>
        <pc:spChg chg="mod ord">
          <ac:chgData name="DOSHI, Reena Hemendra" userId="a000f633-1554-4c76-9779-d0878cdbdb83" providerId="ADAL" clId="{6431AD85-2F51-4BE9-A572-E10B9ED9F7EE}" dt="2024-09-11T12:20:03.486" v="91" actId="255"/>
          <ac:spMkLst>
            <pc:docMk/>
            <pc:sldMk cId="1200872096" sldId="2147483158"/>
            <ac:spMk id="2" creationId="{8B97AEC2-CA10-1513-77B6-1F212C0CF81E}"/>
          </ac:spMkLst>
        </pc:spChg>
        <pc:spChg chg="add del mod ord">
          <ac:chgData name="DOSHI, Reena Hemendra" userId="a000f633-1554-4c76-9779-d0878cdbdb83" providerId="ADAL" clId="{6431AD85-2F51-4BE9-A572-E10B9ED9F7EE}" dt="2024-09-11T12:06:16.897" v="36" actId="478"/>
          <ac:spMkLst>
            <pc:docMk/>
            <pc:sldMk cId="1200872096" sldId="2147483158"/>
            <ac:spMk id="3" creationId="{1BED18A7-5570-CEF2-4730-93842465B3C7}"/>
          </ac:spMkLst>
        </pc:spChg>
        <pc:spChg chg="mod">
          <ac:chgData name="DOSHI, Reena Hemendra" userId="a000f633-1554-4c76-9779-d0878cdbdb83" providerId="ADAL" clId="{6431AD85-2F51-4BE9-A572-E10B9ED9F7EE}" dt="2024-09-11T12:06:35.564" v="42" actId="14100"/>
          <ac:spMkLst>
            <pc:docMk/>
            <pc:sldMk cId="1200872096" sldId="2147483158"/>
            <ac:spMk id="7" creationId="{2CA1E3EA-94FB-4B63-A737-D0DEC300B316}"/>
          </ac:spMkLst>
        </pc:spChg>
        <pc:picChg chg="mod">
          <ac:chgData name="DOSHI, Reena Hemendra" userId="a000f633-1554-4c76-9779-d0878cdbdb83" providerId="ADAL" clId="{6431AD85-2F51-4BE9-A572-E10B9ED9F7EE}" dt="2024-09-11T12:06:32.426" v="41" actId="14100"/>
          <ac:picMkLst>
            <pc:docMk/>
            <pc:sldMk cId="1200872096" sldId="2147483158"/>
            <ac:picMk id="5" creationId="{DE6561C6-1F06-48AF-AB6A-9EF483ACB1C2}"/>
          </ac:picMkLst>
        </pc:picChg>
      </pc:sldChg>
    </pc:docChg>
  </pc:docChgLst>
  <pc:docChgLst>
    <pc:chgData name="BAGAYOKO, Aminata" userId="S::abagayoko@who.int::af29668f-d808-46bb-8875-ad77a3a2fd81" providerId="AD" clId="Web-{40A59258-463B-7C38-EB14-84C7C0964C42}"/>
    <pc:docChg chg="modSld">
      <pc:chgData name="BAGAYOKO, Aminata" userId="S::abagayoko@who.int::af29668f-d808-46bb-8875-ad77a3a2fd81" providerId="AD" clId="Web-{40A59258-463B-7C38-EB14-84C7C0964C42}" dt="2024-09-12T07:14:18.790" v="0" actId="20577"/>
      <pc:docMkLst>
        <pc:docMk/>
      </pc:docMkLst>
      <pc:sldChg chg="modSp">
        <pc:chgData name="BAGAYOKO, Aminata" userId="S::abagayoko@who.int::af29668f-d808-46bb-8875-ad77a3a2fd81" providerId="AD" clId="Web-{40A59258-463B-7C38-EB14-84C7C0964C42}" dt="2024-09-12T07:14:18.790" v="0" actId="20577"/>
        <pc:sldMkLst>
          <pc:docMk/>
          <pc:sldMk cId="3086809262" sldId="2147479239"/>
        </pc:sldMkLst>
        <pc:spChg chg="mod">
          <ac:chgData name="BAGAYOKO, Aminata" userId="S::abagayoko@who.int::af29668f-d808-46bb-8875-ad77a3a2fd81" providerId="AD" clId="Web-{40A59258-463B-7C38-EB14-84C7C0964C42}" dt="2024-09-12T07:14:18.790" v="0" actId="20577"/>
          <ac:spMkLst>
            <pc:docMk/>
            <pc:sldMk cId="3086809262" sldId="2147479239"/>
            <ac:spMk id="3" creationId="{5AEB5218-9DA8-09C8-5B23-909EC4BCB359}"/>
          </ac:spMkLst>
        </pc:spChg>
      </pc:sldChg>
    </pc:docChg>
  </pc:docChgLst>
  <pc:docChgLst>
    <pc:chgData name="BAGAYOKO, Aminata" userId="S::abagayoko@who.int::af29668f-d808-46bb-8875-ad77a3a2fd81" providerId="AD" clId="Web-{5122D6A6-8DCB-B6CA-A1A8-C2FF3DD0CC22}"/>
    <pc:docChg chg="modSld">
      <pc:chgData name="BAGAYOKO, Aminata" userId="S::abagayoko@who.int::af29668f-d808-46bb-8875-ad77a3a2fd81" providerId="AD" clId="Web-{5122D6A6-8DCB-B6CA-A1A8-C2FF3DD0CC22}" dt="2024-09-12T07:37:17.734" v="0" actId="20577"/>
      <pc:docMkLst>
        <pc:docMk/>
      </pc:docMkLst>
      <pc:sldChg chg="modSp">
        <pc:chgData name="BAGAYOKO, Aminata" userId="S::abagayoko@who.int::af29668f-d808-46bb-8875-ad77a3a2fd81" providerId="AD" clId="Web-{5122D6A6-8DCB-B6CA-A1A8-C2FF3DD0CC22}" dt="2024-09-12T07:37:17.734" v="0" actId="20577"/>
        <pc:sldMkLst>
          <pc:docMk/>
          <pc:sldMk cId="3086809262" sldId="2147479239"/>
        </pc:sldMkLst>
        <pc:spChg chg="mod">
          <ac:chgData name="BAGAYOKO, Aminata" userId="S::abagayoko@who.int::af29668f-d808-46bb-8875-ad77a3a2fd81" providerId="AD" clId="Web-{5122D6A6-8DCB-B6CA-A1A8-C2FF3DD0CC22}" dt="2024-09-12T07:37:17.734" v="0" actId="20577"/>
          <ac:spMkLst>
            <pc:docMk/>
            <pc:sldMk cId="3086809262" sldId="2147479239"/>
            <ac:spMk id="3" creationId="{5AEB5218-9DA8-09C8-5B23-909EC4BCB359}"/>
          </ac:spMkLst>
        </pc:spChg>
      </pc:sldChg>
    </pc:docChg>
  </pc:docChgLst>
  <pc:docChgLst>
    <pc:chgData name="BAGAYOKO, Aminata" userId="S::abagayoko@who.int::af29668f-d808-46bb-8875-ad77a3a2fd81" providerId="AD" clId="Web-{3C18D926-D68B-2451-8ED9-D7C5D395581F}"/>
    <pc:docChg chg="modSld">
      <pc:chgData name="BAGAYOKO, Aminata" userId="S::abagayoko@who.int::af29668f-d808-46bb-8875-ad77a3a2fd81" providerId="AD" clId="Web-{3C18D926-D68B-2451-8ED9-D7C5D395581F}" dt="2024-09-11T11:09:58.012" v="92" actId="1076"/>
      <pc:docMkLst>
        <pc:docMk/>
      </pc:docMkLst>
      <pc:sldChg chg="modSp">
        <pc:chgData name="BAGAYOKO, Aminata" userId="S::abagayoko@who.int::af29668f-d808-46bb-8875-ad77a3a2fd81" providerId="AD" clId="Web-{3C18D926-D68B-2451-8ED9-D7C5D395581F}" dt="2024-09-11T09:36:53.809" v="54" actId="20577"/>
        <pc:sldMkLst>
          <pc:docMk/>
          <pc:sldMk cId="3986886051" sldId="2011251238"/>
        </pc:sldMkLst>
        <pc:spChg chg="mod">
          <ac:chgData name="BAGAYOKO, Aminata" userId="S::abagayoko@who.int::af29668f-d808-46bb-8875-ad77a3a2fd81" providerId="AD" clId="Web-{3C18D926-D68B-2451-8ED9-D7C5D395581F}" dt="2024-09-11T09:36:00.617" v="31" actId="20577"/>
          <ac:spMkLst>
            <pc:docMk/>
            <pc:sldMk cId="3986886051" sldId="2011251238"/>
            <ac:spMk id="5" creationId="{80802CA4-E547-AB7E-71AE-A7E2BA64F71D}"/>
          </ac:spMkLst>
        </pc:spChg>
        <pc:spChg chg="mod">
          <ac:chgData name="BAGAYOKO, Aminata" userId="S::abagayoko@who.int::af29668f-d808-46bb-8875-ad77a3a2fd81" providerId="AD" clId="Web-{3C18D926-D68B-2451-8ED9-D7C5D395581F}" dt="2024-09-11T09:36:53.809" v="54" actId="20577"/>
          <ac:spMkLst>
            <pc:docMk/>
            <pc:sldMk cId="3986886051" sldId="2011251238"/>
            <ac:spMk id="6" creationId="{52AEA4B0-C165-1345-315A-A45811B89920}"/>
          </ac:spMkLst>
        </pc:spChg>
      </pc:sldChg>
      <pc:sldChg chg="modSp">
        <pc:chgData name="BAGAYOKO, Aminata" userId="S::abagayoko@who.int::af29668f-d808-46bb-8875-ad77a3a2fd81" providerId="AD" clId="Web-{3C18D926-D68B-2451-8ED9-D7C5D395581F}" dt="2024-09-11T09:33:55.920" v="28" actId="1076"/>
        <pc:sldMkLst>
          <pc:docMk/>
          <pc:sldMk cId="1378312779" sldId="2011251239"/>
        </pc:sldMkLst>
        <pc:spChg chg="mod">
          <ac:chgData name="BAGAYOKO, Aminata" userId="S::abagayoko@who.int::af29668f-d808-46bb-8875-ad77a3a2fd81" providerId="AD" clId="Web-{3C18D926-D68B-2451-8ED9-D7C5D395581F}" dt="2024-09-11T09:33:55.920" v="28" actId="1076"/>
          <ac:spMkLst>
            <pc:docMk/>
            <pc:sldMk cId="1378312779" sldId="2011251239"/>
            <ac:spMk id="2" creationId="{03C8EC03-5685-4D1D-9CA4-330BF123C456}"/>
          </ac:spMkLst>
        </pc:spChg>
        <pc:picChg chg="mod">
          <ac:chgData name="BAGAYOKO, Aminata" userId="S::abagayoko@who.int::af29668f-d808-46bb-8875-ad77a3a2fd81" providerId="AD" clId="Web-{3C18D926-D68B-2451-8ED9-D7C5D395581F}" dt="2024-09-11T09:33:10.151" v="26" actId="1076"/>
          <ac:picMkLst>
            <pc:docMk/>
            <pc:sldMk cId="1378312779" sldId="2011251239"/>
            <ac:picMk id="5" creationId="{45AA97AD-1A39-6C09-160E-E47E3D3F193B}"/>
          </ac:picMkLst>
        </pc:picChg>
        <pc:picChg chg="mod">
          <ac:chgData name="BAGAYOKO, Aminata" userId="S::abagayoko@who.int::af29668f-d808-46bb-8875-ad77a3a2fd81" providerId="AD" clId="Web-{3C18D926-D68B-2451-8ED9-D7C5D395581F}" dt="2024-09-11T09:33:27.011" v="27" actId="1076"/>
          <ac:picMkLst>
            <pc:docMk/>
            <pc:sldMk cId="1378312779" sldId="2011251239"/>
            <ac:picMk id="7" creationId="{1CA8A06A-9326-12E4-9C57-5BDEE2C72438}"/>
          </ac:picMkLst>
        </pc:picChg>
        <pc:picChg chg="mod">
          <ac:chgData name="BAGAYOKO, Aminata" userId="S::abagayoko@who.int::af29668f-d808-46bb-8875-ad77a3a2fd81" providerId="AD" clId="Web-{3C18D926-D68B-2451-8ED9-D7C5D395581F}" dt="2024-09-11T09:33:03.760" v="25" actId="1076"/>
          <ac:picMkLst>
            <pc:docMk/>
            <pc:sldMk cId="1378312779" sldId="2011251239"/>
            <ac:picMk id="9" creationId="{20CCAF86-185C-A9A7-DF2A-A548408536DD}"/>
          </ac:picMkLst>
        </pc:picChg>
      </pc:sldChg>
      <pc:sldChg chg="modSp">
        <pc:chgData name="BAGAYOKO, Aminata" userId="S::abagayoko@who.int::af29668f-d808-46bb-8875-ad77a3a2fd81" providerId="AD" clId="Web-{3C18D926-D68B-2451-8ED9-D7C5D395581F}" dt="2024-09-11T09:39:29.587" v="78" actId="20577"/>
        <pc:sldMkLst>
          <pc:docMk/>
          <pc:sldMk cId="733412742" sldId="2147479231"/>
        </pc:sldMkLst>
        <pc:spChg chg="mod">
          <ac:chgData name="BAGAYOKO, Aminata" userId="S::abagayoko@who.int::af29668f-d808-46bb-8875-ad77a3a2fd81" providerId="AD" clId="Web-{3C18D926-D68B-2451-8ED9-D7C5D395581F}" dt="2024-09-11T09:38:29.145" v="58" actId="1076"/>
          <ac:spMkLst>
            <pc:docMk/>
            <pc:sldMk cId="733412742" sldId="2147479231"/>
            <ac:spMk id="7" creationId="{968ADC36-2CA0-674F-D2AD-F00439137DFD}"/>
          </ac:spMkLst>
        </pc:spChg>
        <pc:spChg chg="mod">
          <ac:chgData name="BAGAYOKO, Aminata" userId="S::abagayoko@who.int::af29668f-d808-46bb-8875-ad77a3a2fd81" providerId="AD" clId="Web-{3C18D926-D68B-2451-8ED9-D7C5D395581F}" dt="2024-09-11T09:39:29.587" v="78" actId="20577"/>
          <ac:spMkLst>
            <pc:docMk/>
            <pc:sldMk cId="733412742" sldId="2147479231"/>
            <ac:spMk id="8" creationId="{42AE0654-02DD-46D7-B3CA-5D6300C4133B}"/>
          </ac:spMkLst>
        </pc:spChg>
        <pc:picChg chg="mod">
          <ac:chgData name="BAGAYOKO, Aminata" userId="S::abagayoko@who.int::af29668f-d808-46bb-8875-ad77a3a2fd81" providerId="AD" clId="Web-{3C18D926-D68B-2451-8ED9-D7C5D395581F}" dt="2024-09-11T09:38:22.880" v="57" actId="1076"/>
          <ac:picMkLst>
            <pc:docMk/>
            <pc:sldMk cId="733412742" sldId="2147479231"/>
            <ac:picMk id="3" creationId="{D3D2B273-3B07-AF94-0190-CCC55B83CDD3}"/>
          </ac:picMkLst>
        </pc:picChg>
      </pc:sldChg>
      <pc:sldChg chg="addSp modSp">
        <pc:chgData name="BAGAYOKO, Aminata" userId="S::abagayoko@who.int::af29668f-d808-46bb-8875-ad77a3a2fd81" providerId="AD" clId="Web-{3C18D926-D68B-2451-8ED9-D7C5D395581F}" dt="2024-09-11T11:09:58.012" v="92" actId="1076"/>
        <pc:sldMkLst>
          <pc:docMk/>
          <pc:sldMk cId="3086809262" sldId="2147479239"/>
        </pc:sldMkLst>
        <pc:spChg chg="add mod">
          <ac:chgData name="BAGAYOKO, Aminata" userId="S::abagayoko@who.int::af29668f-d808-46bb-8875-ad77a3a2fd81" providerId="AD" clId="Web-{3C18D926-D68B-2451-8ED9-D7C5D395581F}" dt="2024-09-11T11:09:58.012" v="92" actId="1076"/>
          <ac:spMkLst>
            <pc:docMk/>
            <pc:sldMk cId="3086809262" sldId="2147479239"/>
            <ac:spMk id="3" creationId="{5AEB5218-9DA8-09C8-5B23-909EC4BCB359}"/>
          </ac:spMkLst>
        </pc:spChg>
        <pc:spChg chg="mod">
          <ac:chgData name="BAGAYOKO, Aminata" userId="S::abagayoko@who.int::af29668f-d808-46bb-8875-ad77a3a2fd81" providerId="AD" clId="Web-{3C18D926-D68B-2451-8ED9-D7C5D395581F}" dt="2024-09-11T11:09:54.512" v="91" actId="1076"/>
          <ac:spMkLst>
            <pc:docMk/>
            <pc:sldMk cId="3086809262" sldId="2147479239"/>
            <ac:spMk id="4" creationId="{4C071B59-F126-F10C-E518-B5DFACBEC111}"/>
          </ac:spMkLst>
        </pc:spChg>
      </pc:sldChg>
      <pc:sldChg chg="modSp">
        <pc:chgData name="BAGAYOKO, Aminata" userId="S::abagayoko@who.int::af29668f-d808-46bb-8875-ad77a3a2fd81" providerId="AD" clId="Web-{3C18D926-D68B-2451-8ED9-D7C5D395581F}" dt="2024-09-11T11:02:13.876" v="79" actId="1076"/>
        <pc:sldMkLst>
          <pc:docMk/>
          <pc:sldMk cId="936943796" sldId="2147479900"/>
        </pc:sldMkLst>
        <pc:graphicFrameChg chg="mod">
          <ac:chgData name="BAGAYOKO, Aminata" userId="S::abagayoko@who.int::af29668f-d808-46bb-8875-ad77a3a2fd81" providerId="AD" clId="Web-{3C18D926-D68B-2451-8ED9-D7C5D395581F}" dt="2024-09-11T11:02:13.876" v="79" actId="1076"/>
          <ac:graphicFrameMkLst>
            <pc:docMk/>
            <pc:sldMk cId="936943796" sldId="2147479900"/>
            <ac:graphicFrameMk id="6" creationId="{49C900E6-9A23-43DE-9627-9898DA4095AA}"/>
          </ac:graphicFrameMkLst>
        </pc:graphicFrameChg>
      </pc:sldChg>
      <pc:sldChg chg="modSp">
        <pc:chgData name="BAGAYOKO, Aminata" userId="S::abagayoko@who.int::af29668f-d808-46bb-8875-ad77a3a2fd81" providerId="AD" clId="Web-{3C18D926-D68B-2451-8ED9-D7C5D395581F}" dt="2024-09-11T11:04:54.036" v="88" actId="14100"/>
        <pc:sldMkLst>
          <pc:docMk/>
          <pc:sldMk cId="3834202836" sldId="2147483122"/>
        </pc:sldMkLst>
        <pc:spChg chg="mod">
          <ac:chgData name="BAGAYOKO, Aminata" userId="S::abagayoko@who.int::af29668f-d808-46bb-8875-ad77a3a2fd81" providerId="AD" clId="Web-{3C18D926-D68B-2451-8ED9-D7C5D395581F}" dt="2024-09-11T11:04:54.036" v="88" actId="14100"/>
          <ac:spMkLst>
            <pc:docMk/>
            <pc:sldMk cId="3834202836" sldId="2147483122"/>
            <ac:spMk id="17" creationId="{423492EA-CBC4-464F-AA60-F1B9441EEF09}"/>
          </ac:spMkLst>
        </pc:spChg>
      </pc:sldChg>
      <pc:sldChg chg="modSp">
        <pc:chgData name="BAGAYOKO, Aminata" userId="S::abagayoko@who.int::af29668f-d808-46bb-8875-ad77a3a2fd81" providerId="AD" clId="Web-{3C18D926-D68B-2451-8ED9-D7C5D395581F}" dt="2024-09-11T11:03:36.738" v="83" actId="1076"/>
        <pc:sldMkLst>
          <pc:docMk/>
          <pc:sldMk cId="3606006459" sldId="2147483123"/>
        </pc:sldMkLst>
        <pc:spChg chg="mod">
          <ac:chgData name="BAGAYOKO, Aminata" userId="S::abagayoko@who.int::af29668f-d808-46bb-8875-ad77a3a2fd81" providerId="AD" clId="Web-{3C18D926-D68B-2451-8ED9-D7C5D395581F}" dt="2024-09-11T11:03:27.003" v="82" actId="1076"/>
          <ac:spMkLst>
            <pc:docMk/>
            <pc:sldMk cId="3606006459" sldId="2147483123"/>
            <ac:spMk id="4" creationId="{CB6FFCF2-DB61-6648-66E6-40E6F3DA2EA1}"/>
          </ac:spMkLst>
        </pc:spChg>
        <pc:graphicFrameChg chg="mod">
          <ac:chgData name="BAGAYOKO, Aminata" userId="S::abagayoko@who.int::af29668f-d808-46bb-8875-ad77a3a2fd81" providerId="AD" clId="Web-{3C18D926-D68B-2451-8ED9-D7C5D395581F}" dt="2024-09-11T11:03:36.738" v="83" actId="1076"/>
          <ac:graphicFrameMkLst>
            <pc:docMk/>
            <pc:sldMk cId="3606006459" sldId="2147483123"/>
            <ac:graphicFrameMk id="3" creationId="{81C3DA9A-A9AA-46CB-9DA1-65C0D65D3D16}"/>
          </ac:graphicFrameMkLst>
        </pc:graphicFrameChg>
      </pc:sldChg>
      <pc:sldChg chg="modSp">
        <pc:chgData name="BAGAYOKO, Aminata" userId="S::abagayoko@who.int::af29668f-d808-46bb-8875-ad77a3a2fd81" providerId="AD" clId="Web-{3C18D926-D68B-2451-8ED9-D7C5D395581F}" dt="2024-09-11T09:34:12.454" v="29" actId="1076"/>
        <pc:sldMkLst>
          <pc:docMk/>
          <pc:sldMk cId="1781307141" sldId="2147483125"/>
        </pc:sldMkLst>
        <pc:spChg chg="mod">
          <ac:chgData name="BAGAYOKO, Aminata" userId="S::abagayoko@who.int::af29668f-d808-46bb-8875-ad77a3a2fd81" providerId="AD" clId="Web-{3C18D926-D68B-2451-8ED9-D7C5D395581F}" dt="2024-09-11T09:34:12.454" v="29" actId="1076"/>
          <ac:spMkLst>
            <pc:docMk/>
            <pc:sldMk cId="1781307141" sldId="2147483125"/>
            <ac:spMk id="2" creationId="{95751DA7-208D-4856-8AD2-6F71E5767EE5}"/>
          </ac:spMkLst>
        </pc:spChg>
        <pc:spChg chg="mod">
          <ac:chgData name="BAGAYOKO, Aminata" userId="S::abagayoko@who.int::af29668f-d808-46bb-8875-ad77a3a2fd81" providerId="AD" clId="Web-{3C18D926-D68B-2451-8ED9-D7C5D395581F}" dt="2024-09-11T09:15:56.569" v="13" actId="1076"/>
          <ac:spMkLst>
            <pc:docMk/>
            <pc:sldMk cId="1781307141" sldId="2147483125"/>
            <ac:spMk id="8" creationId="{AB55950A-8A49-4840-8CCC-6FDB8D3EDF96}"/>
          </ac:spMkLst>
        </pc:spChg>
        <pc:spChg chg="mod">
          <ac:chgData name="BAGAYOKO, Aminata" userId="S::abagayoko@who.int::af29668f-d808-46bb-8875-ad77a3a2fd81" providerId="AD" clId="Web-{3C18D926-D68B-2451-8ED9-D7C5D395581F}" dt="2024-09-11T09:20:45.217" v="21" actId="1076"/>
          <ac:spMkLst>
            <pc:docMk/>
            <pc:sldMk cId="1781307141" sldId="2147483125"/>
            <ac:spMk id="10" creationId="{65EE224C-5D77-4B17-82BD-4A97066F9198}"/>
          </ac:spMkLst>
        </pc:spChg>
        <pc:spChg chg="mod">
          <ac:chgData name="BAGAYOKO, Aminata" userId="S::abagayoko@who.int::af29668f-d808-46bb-8875-ad77a3a2fd81" providerId="AD" clId="Web-{3C18D926-D68B-2451-8ED9-D7C5D395581F}" dt="2024-09-11T09:24:57.737" v="22" actId="1076"/>
          <ac:spMkLst>
            <pc:docMk/>
            <pc:sldMk cId="1781307141" sldId="2147483125"/>
            <ac:spMk id="13" creationId="{8AFFF3B1-B99A-4D7E-A778-72B4459188F6}"/>
          </ac:spMkLst>
        </pc:spChg>
        <pc:graphicFrameChg chg="mod modGraphic">
          <ac:chgData name="BAGAYOKO, Aminata" userId="S::abagayoko@who.int::af29668f-d808-46bb-8875-ad77a3a2fd81" providerId="AD" clId="Web-{3C18D926-D68B-2451-8ED9-D7C5D395581F}" dt="2024-09-11T09:16:06.914" v="15"/>
          <ac:graphicFrameMkLst>
            <pc:docMk/>
            <pc:sldMk cId="1781307141" sldId="2147483125"/>
            <ac:graphicFrameMk id="7" creationId="{2689612C-9282-432D-9465-7EA8412FEF42}"/>
          </ac:graphicFrameMkLst>
        </pc:graphicFrameChg>
      </pc:sldChg>
      <pc:sldChg chg="modSp">
        <pc:chgData name="BAGAYOKO, Aminata" userId="S::abagayoko@who.int::af29668f-d808-46bb-8875-ad77a3a2fd81" providerId="AD" clId="Web-{3C18D926-D68B-2451-8ED9-D7C5D395581F}" dt="2024-09-11T09:37:06.872" v="56" actId="1076"/>
        <pc:sldMkLst>
          <pc:docMk/>
          <pc:sldMk cId="1200872096" sldId="2147483158"/>
        </pc:sldMkLst>
        <pc:spChg chg="mod">
          <ac:chgData name="BAGAYOKO, Aminata" userId="S::abagayoko@who.int::af29668f-d808-46bb-8875-ad77a3a2fd81" providerId="AD" clId="Web-{3C18D926-D68B-2451-8ED9-D7C5D395581F}" dt="2024-09-11T09:37:01.966" v="55" actId="1076"/>
          <ac:spMkLst>
            <pc:docMk/>
            <pc:sldMk cId="1200872096" sldId="2147483158"/>
            <ac:spMk id="7" creationId="{2CA1E3EA-94FB-4B63-A737-D0DEC300B316}"/>
          </ac:spMkLst>
        </pc:spChg>
        <pc:picChg chg="mod">
          <ac:chgData name="BAGAYOKO, Aminata" userId="S::abagayoko@who.int::af29668f-d808-46bb-8875-ad77a3a2fd81" providerId="AD" clId="Web-{3C18D926-D68B-2451-8ED9-D7C5D395581F}" dt="2024-09-11T09:37:06.872" v="56" actId="1076"/>
          <ac:picMkLst>
            <pc:docMk/>
            <pc:sldMk cId="1200872096" sldId="2147483158"/>
            <ac:picMk id="5" creationId="{DE6561C6-1F06-48AF-AB6A-9EF483ACB1C2}"/>
          </ac:picMkLst>
        </pc:picChg>
      </pc:sldChg>
      <pc:sldChg chg="modSp">
        <pc:chgData name="BAGAYOKO, Aminata" userId="S::abagayoko@who.int::af29668f-d808-46bb-8875-ad77a3a2fd81" providerId="AD" clId="Web-{3C18D926-D68B-2451-8ED9-D7C5D395581F}" dt="2024-09-11T11:04:24.598" v="86" actId="1076"/>
        <pc:sldMkLst>
          <pc:docMk/>
          <pc:sldMk cId="1382591257" sldId="2147483167"/>
        </pc:sldMkLst>
        <pc:spChg chg="mod">
          <ac:chgData name="BAGAYOKO, Aminata" userId="S::abagayoko@who.int::af29668f-d808-46bb-8875-ad77a3a2fd81" providerId="AD" clId="Web-{3C18D926-D68B-2451-8ED9-D7C5D395581F}" dt="2024-09-11T11:04:24.598" v="86" actId="1076"/>
          <ac:spMkLst>
            <pc:docMk/>
            <pc:sldMk cId="1382591257" sldId="2147483167"/>
            <ac:spMk id="4" creationId="{011F92C3-87FF-4FEA-A56A-E5E6C91D819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Disponible</c:v>
                </c:pt>
              </c:strCache>
            </c:strRef>
          </c:tx>
          <c:spPr>
            <a:solidFill>
              <a:schemeClr val="accent1"/>
            </a:solidFill>
            <a:ln>
              <a:noFill/>
            </a:ln>
            <a:effectLst/>
          </c:spPr>
          <c:invertIfNegative val="0"/>
          <c:cat>
            <c:numRef>
              <c:f>Sheet1!$A$2:$A$7</c:f>
              <c:numCache>
                <c:formatCode>mmm\-yy</c:formatCode>
                <c:ptCount val="6"/>
                <c:pt idx="0">
                  <c:v>45413</c:v>
                </c:pt>
                <c:pt idx="1">
                  <c:v>45444</c:v>
                </c:pt>
                <c:pt idx="2">
                  <c:v>45474</c:v>
                </c:pt>
                <c:pt idx="3">
                  <c:v>45505</c:v>
                </c:pt>
                <c:pt idx="4">
                  <c:v>45536</c:v>
                </c:pt>
                <c:pt idx="5">
                  <c:v>45566</c:v>
                </c:pt>
              </c:numCache>
            </c:numRef>
          </c:cat>
          <c:val>
            <c:numRef>
              <c:f>Sheet1!$C$2:$C$7</c:f>
              <c:numCache>
                <c:formatCode>#,##0</c:formatCode>
                <c:ptCount val="6"/>
                <c:pt idx="0">
                  <c:v>522750</c:v>
                </c:pt>
                <c:pt idx="1">
                  <c:v>481600</c:v>
                </c:pt>
                <c:pt idx="2">
                  <c:v>453051</c:v>
                </c:pt>
                <c:pt idx="3">
                  <c:v>453060</c:v>
                </c:pt>
                <c:pt idx="4">
                  <c:v>483719</c:v>
                </c:pt>
                <c:pt idx="5">
                  <c:v>491291</c:v>
                </c:pt>
              </c:numCache>
            </c:numRef>
          </c:val>
          <c:extLst>
            <c:ext xmlns:c16="http://schemas.microsoft.com/office/drawing/2014/chart" uri="{C3380CC4-5D6E-409C-BE32-E72D297353CC}">
              <c16:uniqueId val="{00000000-1CB5-45B7-A23D-91DFF4A8D069}"/>
            </c:ext>
          </c:extLst>
        </c:ser>
        <c:ser>
          <c:idx val="1"/>
          <c:order val="1"/>
          <c:tx>
            <c:strRef>
              <c:f>Sheet1!$B$1</c:f>
              <c:strCache>
                <c:ptCount val="1"/>
                <c:pt idx="0">
                  <c:v>Expirant</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8D5-439A-9146-AB0367DC85B4}"/>
                </c:ext>
              </c:extLst>
            </c:dLbl>
            <c:dLbl>
              <c:idx val="1"/>
              <c:layout>
                <c:manualLayout>
                  <c:x val="-2.4107285392485083E-3"/>
                  <c:y val="-4.794327419167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CC-43F3-AB27-3B6E78735192}"/>
                </c:ext>
              </c:extLst>
            </c:dLbl>
            <c:dLbl>
              <c:idx val="2"/>
              <c:layout>
                <c:manualLayout>
                  <c:x val="4.8214570784969281E-3"/>
                  <c:y val="-7.0070939203224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CC-43F3-AB27-3B6E78735192}"/>
                </c:ext>
              </c:extLst>
            </c:dLbl>
            <c:dLbl>
              <c:idx val="3"/>
              <c:delete val="1"/>
              <c:extLst>
                <c:ext xmlns:c15="http://schemas.microsoft.com/office/drawing/2012/chart" uri="{CE6537A1-D6FC-4f65-9D91-7224C49458BB}"/>
                <c:ext xmlns:c16="http://schemas.microsoft.com/office/drawing/2014/chart" uri="{C3380CC4-5D6E-409C-BE32-E72D297353CC}">
                  <c16:uniqueId val="{00000001-68D5-439A-9146-AB0367DC85B4}"/>
                </c:ext>
              </c:extLst>
            </c:dLbl>
            <c:dLbl>
              <c:idx val="4"/>
              <c:layout>
                <c:manualLayout>
                  <c:x val="9.6429141569937676E-3"/>
                  <c:y val="-4.0567385854498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CC-43F3-AB27-3B6E78735192}"/>
                </c:ext>
              </c:extLst>
            </c:dLbl>
            <c:dLbl>
              <c:idx val="5"/>
              <c:layout>
                <c:manualLayout>
                  <c:x val="4.8214570784969281E-3"/>
                  <c:y val="-5.9007106697451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CC-43F3-AB27-3B6E7873519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mmm\-yy</c:formatCode>
                <c:ptCount val="6"/>
                <c:pt idx="0">
                  <c:v>45413</c:v>
                </c:pt>
                <c:pt idx="1">
                  <c:v>45444</c:v>
                </c:pt>
                <c:pt idx="2">
                  <c:v>45474</c:v>
                </c:pt>
                <c:pt idx="3">
                  <c:v>45505</c:v>
                </c:pt>
                <c:pt idx="4">
                  <c:v>45536</c:v>
                </c:pt>
                <c:pt idx="5">
                  <c:v>45566</c:v>
                </c:pt>
              </c:numCache>
            </c:numRef>
          </c:cat>
          <c:val>
            <c:numRef>
              <c:f>Sheet1!$B$2:$B$7</c:f>
              <c:numCache>
                <c:formatCode>General</c:formatCode>
                <c:ptCount val="6"/>
                <c:pt idx="0">
                  <c:v>0</c:v>
                </c:pt>
                <c:pt idx="1">
                  <c:v>41150</c:v>
                </c:pt>
                <c:pt idx="2">
                  <c:v>28549</c:v>
                </c:pt>
                <c:pt idx="3">
                  <c:v>0</c:v>
                </c:pt>
                <c:pt idx="4">
                  <c:v>30830</c:v>
                </c:pt>
                <c:pt idx="5">
                  <c:v>23419</c:v>
                </c:pt>
              </c:numCache>
            </c:numRef>
          </c:val>
          <c:extLst>
            <c:ext xmlns:c16="http://schemas.microsoft.com/office/drawing/2014/chart" uri="{C3380CC4-5D6E-409C-BE32-E72D297353CC}">
              <c16:uniqueId val="{00000001-1CB5-45B7-A23D-91DFF4A8D069}"/>
            </c:ext>
          </c:extLst>
        </c:ser>
        <c:dLbls>
          <c:showLegendKey val="0"/>
          <c:showVal val="0"/>
          <c:showCatName val="0"/>
          <c:showSerName val="0"/>
          <c:showPercent val="0"/>
          <c:showBubbleSize val="0"/>
        </c:dLbls>
        <c:gapWidth val="150"/>
        <c:overlap val="100"/>
        <c:axId val="1607765168"/>
        <c:axId val="1607760592"/>
      </c:barChart>
      <c:dateAx>
        <c:axId val="160776516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1607760592"/>
        <c:crosses val="autoZero"/>
        <c:auto val="1"/>
        <c:lblOffset val="100"/>
        <c:baseTimeUnit val="months"/>
      </c:dateAx>
      <c:valAx>
        <c:axId val="1607760592"/>
        <c:scaling>
          <c:orientation val="minMax"/>
          <c:max val="55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1607765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65E887-92C8-AD89-9693-CAD38F167C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9D3D0433-AFA3-CAF7-D5C4-4398FFE127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353B50C-BEBF-47AC-8B93-70CBA6A2F48A}" type="datetimeFigureOut">
              <a:rPr lang="en-US" smtClean="0"/>
              <a:t>9/12/2024</a:t>
            </a:fld>
            <a:endParaRPr lang="en-US"/>
          </a:p>
        </p:txBody>
      </p:sp>
      <p:sp>
        <p:nvSpPr>
          <p:cNvPr id="4" name="Footer Placeholder 3">
            <a:extLst>
              <a:ext uri="{FF2B5EF4-FFF2-40B4-BE49-F238E27FC236}">
                <a16:creationId xmlns:a16="http://schemas.microsoft.com/office/drawing/2014/main" id="{46AFCA37-F007-9E2D-C22E-843CD8D31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F2113E11-4477-2C43-DCB4-4F356C742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7808B3-9D13-4905-85AC-473BE257ACCB}" type="slidenum">
              <a:rPr lang="en-US" smtClean="0"/>
              <a:t>‹N°›</a:t>
            </a:fld>
            <a:endParaRPr lang="en-US"/>
          </a:p>
        </p:txBody>
      </p:sp>
    </p:spTree>
    <p:extLst>
      <p:ext uri="{BB962C8B-B14F-4D97-AF65-F5344CB8AC3E}">
        <p14:creationId xmlns:p14="http://schemas.microsoft.com/office/powerpoint/2010/main" val="1496238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9D8D69-9081-CC4C-AA9A-8A91BE58FF5B}"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A817AA-0E04-6A40-B2F8-6BF7D849D761}" type="slidenum">
              <a:rPr lang="en-US" smtClean="0"/>
              <a:t>‹N°›</a:t>
            </a:fld>
            <a:endParaRPr lang="en-US"/>
          </a:p>
        </p:txBody>
      </p:sp>
    </p:spTree>
    <p:extLst>
      <p:ext uri="{BB962C8B-B14F-4D97-AF65-F5344CB8AC3E}">
        <p14:creationId xmlns:p14="http://schemas.microsoft.com/office/powerpoint/2010/main" val="352413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a:t>
            </a:fld>
            <a:endParaRPr lang="en-US"/>
          </a:p>
        </p:txBody>
      </p:sp>
    </p:spTree>
    <p:extLst>
      <p:ext uri="{BB962C8B-B14F-4D97-AF65-F5344CB8AC3E}">
        <p14:creationId xmlns:p14="http://schemas.microsoft.com/office/powerpoint/2010/main" val="84881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Je voulais aborder brièvement la question des stocks, car depuis 2023, les pays ont la possibilité de procéder à la vaccination préventive des populations cibles en utilisant des doses provenant des stocks dont la durée de conservation est limitée, c'est-à-dire inférieure à 12 mois.</a:t>
            </a:r>
          </a:p>
          <a:p>
            <a:pPr rtl="0"/>
            <a:endParaRPr lang="en-US"/>
          </a:p>
          <a:p>
            <a:pPr rtl="0"/>
            <a:r>
              <a:rPr lang="fr"/>
              <a:t>Malheureusement, très peu de pays ont manifesté leur intérêt pour la vaccination préventive contre Ebola depuis que l'offre a été lancée à plusieurs reprises en 2023 et, plus tôt cette année, en 2024.</a:t>
            </a:r>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14</a:t>
            </a:fld>
            <a:endParaRPr lang="en-US"/>
          </a:p>
        </p:txBody>
      </p:sp>
    </p:spTree>
    <p:extLst>
      <p:ext uri="{BB962C8B-B14F-4D97-AF65-F5344CB8AC3E}">
        <p14:creationId xmlns:p14="http://schemas.microsoft.com/office/powerpoint/2010/main" val="1394842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spcBef>
                <a:spcPts val="0"/>
              </a:spcBef>
              <a:spcAft>
                <a:spcPts val="0"/>
              </a:spcAft>
              <a:tabLst>
                <a:tab pos="4886325" algn="l"/>
              </a:tabLst>
            </a:pPr>
            <a:r>
              <a:rPr lang="fr" sz="1800">
                <a:effectLst/>
                <a:latin typeface="Times New Roman" panose="02020603050405020304" pitchFamily="18" charset="0"/>
                <a:ea typeface="Times New Roman" panose="02020603050405020304" pitchFamily="18" charset="0"/>
              </a:rPr>
              <a:t>Les pays peuvent avoir accès au vaccin contre Ebola à travers  deux mécanismes: Le premier  par  </a:t>
            </a:r>
          </a:p>
          <a:p>
            <a:pPr marL="0" marR="0" rtl="0">
              <a:spcBef>
                <a:spcPts val="0"/>
              </a:spcBef>
              <a:spcAft>
                <a:spcPts val="0"/>
              </a:spcAft>
              <a:tabLst>
                <a:tab pos="4886325" algn="l"/>
              </a:tabLst>
            </a:pPr>
            <a:r>
              <a:rPr lang="fr" sz="1800">
                <a:effectLst/>
                <a:latin typeface="Times New Roman" panose="02020603050405020304" pitchFamily="18" charset="0"/>
                <a:ea typeface="Times New Roman" panose="02020603050405020304" pitchFamily="18" charset="0"/>
              </a:rPr>
              <a:t>le financement de la vaccination préventive contre le virus Ebola que Gavi a mentionnée plus tôt aujourd'hui. L'un ou l'autre des vaccins PQ peut être sollicité pour la vaccination préventive des populations à risque. En outre, pour soutenir les pays dans ce déploiement, une équipe de coordination du vaccin contre le virus Ebola, composée de multiples partenaires, a été constituée en 2023 pour élaborer des orientations techniques et fournir un soutien technique, ainsi que pour créer et soutenir un programme de suivi, d'évaluation et d'apprentissage. </a:t>
            </a:r>
          </a:p>
          <a:p>
            <a:pPr marL="0" marR="0" rtl="0">
              <a:spcBef>
                <a:spcPts val="0"/>
              </a:spcBef>
              <a:spcAft>
                <a:spcPts val="0"/>
              </a:spcAft>
              <a:tabLst>
                <a:tab pos="4886325" algn="l"/>
              </a:tabLst>
            </a:pPr>
            <a:endParaRPr lang="en-US" sz="1800">
              <a:effectLst/>
              <a:latin typeface="Times New Roman" panose="02020603050405020304" pitchFamily="18" charset="0"/>
              <a:ea typeface="Times New Roman" panose="02020603050405020304" pitchFamily="18" charset="0"/>
            </a:endParaRPr>
          </a:p>
          <a:p>
            <a:pPr marL="0" marR="0" rtl="0">
              <a:spcBef>
                <a:spcPts val="0"/>
              </a:spcBef>
              <a:spcAft>
                <a:spcPts val="0"/>
              </a:spcAft>
              <a:tabLst>
                <a:tab pos="4886325" algn="l"/>
              </a:tabLst>
            </a:pPr>
            <a:r>
              <a:rPr lang="fr" sz="1800">
                <a:effectLst/>
                <a:latin typeface="Times New Roman" panose="02020603050405020304" pitchFamily="18" charset="0"/>
                <a:ea typeface="Times New Roman" panose="02020603050405020304" pitchFamily="18" charset="0"/>
              </a:rPr>
              <a:t>Le deuxième mécanisme par l’intermédiaire du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effectLst/>
                <a:latin typeface="Times New Roman" panose="02020603050405020304" pitchFamily="18" charset="0"/>
                <a:ea typeface="Times New Roman" panose="02020603050405020304" pitchFamily="18" charset="0"/>
              </a:rPr>
              <a:t>  Groupe international de coordination pour la fourniture de vaccins (GIC) qui gère le stock de vaccins d'urgence pour répondre aux épidémies. C'est à ce cet organisme qu'un pays s'adresserait en cas de flambée épidémique. Un stock roulant de 500 000 doses est actuellement disponible.</a:t>
            </a:r>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15</a:t>
            </a:fld>
            <a:endParaRPr lang="en-US"/>
          </a:p>
        </p:txBody>
      </p:sp>
    </p:spTree>
    <p:extLst>
      <p:ext uri="{BB962C8B-B14F-4D97-AF65-F5344CB8AC3E}">
        <p14:creationId xmlns:p14="http://schemas.microsoft.com/office/powerpoint/2010/main" val="264509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spcAft>
                <a:spcPts val="1200"/>
              </a:spcAft>
            </a:pPr>
            <a:r>
              <a:rPr lang="fr"/>
              <a:t>Le 7 février 2021, le ministère de la Santé de la RDC a déclaré une épidémie de la maladie à virus Ebola dans la zone de santé de Biena,  province du Nord-Kivu.</a:t>
            </a:r>
          </a:p>
          <a:p>
            <a:pPr rtl="0">
              <a:spcAft>
                <a:spcPts val="1200"/>
              </a:spcAft>
            </a:pPr>
            <a:endParaRPr lang="en-US"/>
          </a:p>
          <a:p>
            <a:pPr rtl="0">
              <a:spcAft>
                <a:spcPts val="1200"/>
              </a:spcAft>
            </a:pPr>
            <a:r>
              <a:rPr lang="fr"/>
              <a:t>Le séquençage des échantillons suggère que l'épidémie actuelle est probablement causée par une infection persistante chez un survivant de l'épidémie de 2018 au Nord-Kivu.</a:t>
            </a:r>
          </a:p>
          <a:p>
            <a:pPr rtl="0">
              <a:spcAft>
                <a:spcPts val="1200"/>
              </a:spcAft>
            </a:pPr>
            <a:endParaRPr lang="en-US"/>
          </a:p>
          <a:p>
            <a:pPr rtl="0">
              <a:spcAft>
                <a:spcPts val="1200"/>
              </a:spcAft>
            </a:pPr>
            <a:r>
              <a:rPr lang="fr"/>
              <a:t>Le cas index de cette épidémie a été vacciné au rVSV en 2019 et se trouve être l'épouse d'un survivant de l'EVD.</a:t>
            </a:r>
          </a:p>
          <a:p>
            <a:pPr rtl="0">
              <a:spcAft>
                <a:spcPts val="1200"/>
              </a:spcAft>
            </a:pPr>
            <a:endParaRPr lang="en-US"/>
          </a:p>
          <a:p>
            <a:pPr rtl="0">
              <a:spcAft>
                <a:spcPts val="1200"/>
              </a:spcAft>
            </a:pPr>
            <a:r>
              <a:rPr lang="fr"/>
              <a:t>Le mari du cas index était inscrit au programme des survivants de la RDC.  Son sperme a été testé négatif pour l'ébola à plusieurs reprises, les derniers tests ayant été effectués en septembre et novembre 2020.</a:t>
            </a:r>
          </a:p>
          <a:p>
            <a:pPr rtl="0">
              <a:spcAft>
                <a:spcPts val="1200"/>
              </a:spcAft>
            </a:pPr>
            <a:endParaRPr lang="en-US"/>
          </a:p>
          <a:p>
            <a:pPr rtl="0">
              <a:spcAft>
                <a:spcPts val="1200"/>
              </a:spcAft>
            </a:pPr>
            <a:r>
              <a:rPr lang="fr"/>
              <a:t>Le mari s'est enfui après la confirmation de l'identité de sa femme et aucun autre échantillon de sperme n'a été obtenu.</a:t>
            </a:r>
          </a:p>
          <a:p>
            <a:pPr rtl="0"/>
            <a:endParaRPr lang="en-US"/>
          </a:p>
        </p:txBody>
      </p:sp>
      <p:sp>
        <p:nvSpPr>
          <p:cNvPr id="4" name="Slide Number Placeholder 3"/>
          <p:cNvSpPr>
            <a:spLocks noGrp="1"/>
          </p:cNvSpPr>
          <p:nvPr>
            <p:ph type="sldNum" sz="quarter" idx="5"/>
          </p:nvPr>
        </p:nvSpPr>
        <p:spPr/>
        <p:txBody>
          <a:bodyPr rtlCol="0"/>
          <a:lstStyle/>
          <a:p>
            <a:pPr rtl="0">
              <a:defRPr/>
            </a:pPr>
            <a:fld id="{EB38CAEC-4554-485B-9189-C45C7447A404}" type="slidenum">
              <a:rPr lang="en-US" smtClean="0"/>
              <a:pPr rtl="0">
                <a:defRPr/>
              </a:pPr>
              <a:t>20</a:t>
            </a:fld>
            <a:endParaRPr lang="en-US"/>
          </a:p>
        </p:txBody>
      </p:sp>
    </p:spTree>
    <p:extLst>
      <p:ext uri="{BB962C8B-B14F-4D97-AF65-F5344CB8AC3E}">
        <p14:creationId xmlns:p14="http://schemas.microsoft.com/office/powerpoint/2010/main" val="197310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Comme Ana Maria l'a mentionné, SAGE a réitéré que seule une vaccination préventive ciblée contre le virus Ebola devrait être envisagée, en mettant l'accent sur les populations à risque telles que ( le personnel de santé, le personnel de laboratoire, les survivants, les contacts étroits des survivants).</a:t>
            </a:r>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2</a:t>
            </a:fld>
            <a:endParaRPr lang="en-US"/>
          </a:p>
        </p:txBody>
      </p:sp>
    </p:spTree>
    <p:extLst>
      <p:ext uri="{BB962C8B-B14F-4D97-AF65-F5344CB8AC3E}">
        <p14:creationId xmlns:p14="http://schemas.microsoft.com/office/powerpoint/2010/main" val="286094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Voici un tableau présentant l’utilisation du vaccin Ebola de 2021 à 2023. Les demandes de vaccins ont été partiellement ou complètement approuvées en RDC, en Ouganda et en Guinée-Bissau. Le personnel de santé et les travailleurs de première ligne ont été ciblés dans tous les pays et la couverture de la population cible variait entre 53 et 99 %, selon les estimations</a:t>
            </a:r>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3</a:t>
            </a:fld>
            <a:endParaRPr lang="en-US"/>
          </a:p>
        </p:txBody>
      </p:sp>
    </p:spTree>
    <p:extLst>
      <p:ext uri="{BB962C8B-B14F-4D97-AF65-F5344CB8AC3E}">
        <p14:creationId xmlns:p14="http://schemas.microsoft.com/office/powerpoint/2010/main" val="31663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4</a:t>
            </a:fld>
            <a:endParaRPr lang="en-US"/>
          </a:p>
        </p:txBody>
      </p:sp>
    </p:spTree>
    <p:extLst>
      <p:ext uri="{BB962C8B-B14F-4D97-AF65-F5344CB8AC3E}">
        <p14:creationId xmlns:p14="http://schemas.microsoft.com/office/powerpoint/2010/main" val="98597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Je vais maintenant évoquer brièvement les populations cibles</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
              <a:t>Les membres du personnel médical sont souvent  les premiers à contracter la maladie avant même l'identification de l'agent causal. En Afrique de l'Ouest, on a estimé que les professionnels de la santé étaient 21 à 32 fois plus susceptibles d'être infectés que le reste de la population adulte</a:t>
            </a:r>
            <a:r>
              <a:rPr lang="fr" sz="1200"/>
              <a:t>21</a:t>
            </a:r>
            <a:r>
              <a:rPr lang="fr" sz="1200">
                <a:solidFill>
                  <a:schemeClr val="tx1"/>
                </a:solidFill>
              </a:rPr>
              <a:t>.</a:t>
            </a:r>
            <a:endParaRPr lang="en-US" sz="1200" baseline="30000"/>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6</a:t>
            </a:fld>
            <a:endParaRPr lang="en-US"/>
          </a:p>
        </p:txBody>
      </p:sp>
    </p:spTree>
    <p:extLst>
      <p:ext uri="{BB962C8B-B14F-4D97-AF65-F5344CB8AC3E}">
        <p14:creationId xmlns:p14="http://schemas.microsoft.com/office/powerpoint/2010/main" val="2174971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Je vais maintenant évoquer brièvement les populations cibles</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
              <a:t>Les membres du personnel médical sont souvent  les premiers à contracter la maladie avant même l'identification de l'agent causal. En Afrique de l'Ouest, on a estimé que les professionnels de la santé étaient 21 à 32 fois plus susceptibles d'être infectés que le reste de la population adulte</a:t>
            </a:r>
            <a:r>
              <a:rPr lang="fr" sz="1200"/>
              <a:t>21</a:t>
            </a:r>
            <a:r>
              <a:rPr lang="fr" sz="1200">
                <a:solidFill>
                  <a:schemeClr val="tx1"/>
                </a:solidFill>
              </a:rPr>
              <a:t>.</a:t>
            </a:r>
            <a:endParaRPr lang="en-US" sz="1200" baseline="30000"/>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8</a:t>
            </a:fld>
            <a:endParaRPr lang="en-US"/>
          </a:p>
        </p:txBody>
      </p:sp>
    </p:spTree>
    <p:extLst>
      <p:ext uri="{BB962C8B-B14F-4D97-AF65-F5344CB8AC3E}">
        <p14:creationId xmlns:p14="http://schemas.microsoft.com/office/powerpoint/2010/main" val="127770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cs typeface="Calibri" panose="020F0502020204030204" pitchFamily="34" charset="0"/>
            </a:endParaRPr>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9</a:t>
            </a:fld>
            <a:endParaRPr lang="en-US"/>
          </a:p>
        </p:txBody>
      </p:sp>
    </p:spTree>
    <p:extLst>
      <p:ext uri="{BB962C8B-B14F-4D97-AF65-F5344CB8AC3E}">
        <p14:creationId xmlns:p14="http://schemas.microsoft.com/office/powerpoint/2010/main" val="42339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spcBef>
                <a:spcPts val="300"/>
              </a:spcBef>
              <a:buNone/>
            </a:pPr>
            <a:r>
              <a:rPr lang="fr" b="1">
                <a:solidFill>
                  <a:srgbClr val="051291"/>
                </a:solidFill>
              </a:rPr>
              <a:t>Avant 2020, le mode de transmission des épidémies de la maladie à virus Ebola était zoonotique.</a:t>
            </a:r>
            <a:br>
              <a:rPr lang="en-US" b="1">
                <a:solidFill>
                  <a:srgbClr val="051291"/>
                </a:solidFill>
              </a:rPr>
            </a:br>
            <a:r>
              <a:rPr lang="fr" sz="1200"/>
              <a:t>Aujourd'hui, nous constatons que de nombreuses flambées épidémiques sont liées aux survivants et à la persistance virales, mais avec un mode de transmission inconnu</a:t>
            </a:r>
          </a:p>
          <a:p>
            <a:pPr rtl="0">
              <a:spcBef>
                <a:spcPts val="300"/>
              </a:spcBef>
            </a:pPr>
            <a:r>
              <a:rPr lang="fr" sz="1200">
                <a:ea typeface="Calibri" panose="020F0502020204030204" pitchFamily="34" charset="0"/>
                <a:cs typeface="Times New Roman" panose="02020603050405020304" pitchFamily="18" charset="0"/>
              </a:rPr>
              <a:t>Le virus peut se cacher dans des sites immunologiquement privilégiés tels que le placenta, les testicules, le liquide synovial, le liquide oculaire et le système nerveux central.</a:t>
            </a:r>
          </a:p>
          <a:p>
            <a:pPr rtl="0">
              <a:lnSpc>
                <a:spcPct val="100000"/>
              </a:lnSpc>
              <a:spcBef>
                <a:spcPts val="0"/>
              </a:spcBef>
            </a:pPr>
            <a:r>
              <a:rPr lang="fr" sz="1200">
                <a:effectLst/>
                <a:ea typeface="Calibri" panose="020F0502020204030204" pitchFamily="34" charset="0"/>
                <a:cs typeface="Times New Roman" panose="02020603050405020304" pitchFamily="18" charset="0"/>
              </a:rPr>
              <a:t>Les survivants peuvent excréter le virus dans le sperme pendant au moins 5 ans après la guérison, dans les sécrétions vaginales et dans le lait maternel pendant une période inconnue.</a:t>
            </a:r>
          </a:p>
          <a:p>
            <a:pPr rtl="0">
              <a:lnSpc>
                <a:spcPct val="100000"/>
              </a:lnSpc>
              <a:spcBef>
                <a:spcPts val="0"/>
              </a:spcBef>
            </a:pPr>
            <a:r>
              <a:rPr lang="fr" sz="1200"/>
              <a:t>Facteurs de risque inconnus - Détection des cas ? Un événement rare ? Utilisation de l'immunothérapie ?</a:t>
            </a:r>
          </a:p>
          <a:p>
            <a:pPr marL="0" indent="0" rtl="0">
              <a:spcBef>
                <a:spcPts val="300"/>
              </a:spcBef>
              <a:buNone/>
            </a:pPr>
            <a:endParaRPr lang="en-US" sz="1200" b="1"/>
          </a:p>
          <a:p>
            <a:pPr marL="0" indent="0" rtl="0">
              <a:spcBef>
                <a:spcPts val="300"/>
              </a:spcBef>
              <a:buNone/>
            </a:pPr>
            <a:r>
              <a:rPr lang="fr" sz="1200" b="1"/>
              <a:t>Les scénarios possibles sont les suivants :</a:t>
            </a:r>
            <a:endParaRPr lang="en-US" sz="1200"/>
          </a:p>
          <a:p>
            <a:pPr rtl="0">
              <a:spcBef>
                <a:spcPts val="0"/>
              </a:spcBef>
            </a:pPr>
            <a:r>
              <a:rPr lang="fr" sz="1200"/>
              <a:t>Recrudescence de la maladie à virus Ebola</a:t>
            </a:r>
          </a:p>
          <a:p>
            <a:pPr rtl="0">
              <a:spcBef>
                <a:spcPts val="0"/>
              </a:spcBef>
            </a:pPr>
            <a:r>
              <a:rPr lang="fr" sz="1200"/>
              <a:t>Transmission sexuelle par un survivant qui a « éliminé »  le virus du sperme, mais l'infection s'est réactivée.</a:t>
            </a:r>
          </a:p>
          <a:p>
            <a:pPr rtl="0">
              <a:spcBef>
                <a:spcPts val="0"/>
              </a:spcBef>
            </a:pPr>
            <a:r>
              <a:rPr lang="fr" sz="1200"/>
              <a:t>Transmission sexuelle par un survivant dont le sperme présente une concentration élevée et persistante de virus depuis l'infection initiale (mais qui diminue avec le temps).</a:t>
            </a:r>
          </a:p>
          <a:p>
            <a:pPr rtl="0">
              <a:spcBef>
                <a:spcPts val="0"/>
              </a:spcBef>
            </a:pPr>
            <a:r>
              <a:rPr lang="fr" sz="1200"/>
              <a:t>Persistance du virus dans un autre compartiment liquidien (sites immuno-privilégiés)</a:t>
            </a:r>
          </a:p>
          <a:p>
            <a:pPr rtl="0"/>
            <a:r>
              <a:rPr lang="fr" b="1">
                <a:solidFill>
                  <a:srgbClr val="051291"/>
                </a:solidFill>
              </a:rPr>
              <a:t>De nouveaux phénomènes liés aux récentes flambées épidémiques ?</a:t>
            </a:r>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10</a:t>
            </a:fld>
            <a:endParaRPr lang="en-US"/>
          </a:p>
        </p:txBody>
      </p:sp>
    </p:spTree>
    <p:extLst>
      <p:ext uri="{BB962C8B-B14F-4D97-AF65-F5344CB8AC3E}">
        <p14:creationId xmlns:p14="http://schemas.microsoft.com/office/powerpoint/2010/main" val="328508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Nous savons qu'il existe encore des lacunes importantes dans les connaissances nécessaires à l'amélioration de la vaccination préventive et SAGE a souligné la nécessité d'accorder la priorité à la réduction de ces lacunes en matière de données. Tous ces éléments sont d'une importance cruciale, mais je me limiterai à quelques priorités. Cette liste n’est pas exhaustive.</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
              <a:t>Dans le domaine de l'épidémiologie et de la transmission, nous devons encore mieux comprendre </a:t>
            </a:r>
            <a:r>
              <a:rPr lang="fr" sz="1200">
                <a:highlight>
                  <a:srgbClr val="6DD9FF"/>
                </a:highlight>
              </a:rPr>
              <a:t>le risque de transmission des survivants aux contacts étroits et leur rôle dans de futures épidémies et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Évaluation de l'impact de la vaccination sur la réduction du risque d'excrétion virale persistante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highlight>
                <a:srgbClr val="6DD9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Nous devons vraiment comprendre la durée de protection induite par le vaccin et la nécessité d'administrer des doses supplémentaires, et à quel moment. Des études d'immunogénicité sont en cours en RDC. En ce qui concerne l'innocuité, l'immunogénicité et l'efficacité, nous avons besoin de plus de données sur plus de deux doses de vaccin et sur l'interchangeabilité des deux vaccins disponibles. Des enquêtes sérologiques sont prévues dans divers pays à risque afin de mieux comprendre ces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Il est également nécessaire de mener des recherches opérationnelles pour déterminer l'efficacité, l'acceptation de la vaccination contre le virus Ebola par les contacts des survivants et la demande pendant la période interépidémique.  Une évaluation de l'acceptabilité et de la faisabilité est prévue en RDC et des enquêtes connaissances, aptitudes et pratiques sont prévues dans divers pays à risque.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highlight>
                <a:srgbClr val="6DD9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En outre, l'équipe de coordination des vaccins contre le virus Ebola a mis en place un sous-groupe chargé d'élaborer un programme de suivi, d'évaluation et d'apprentissage pour les vaccins contre le virus Ebola.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highlight>
                <a:srgbClr val="6DD9FF"/>
              </a:highlight>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11</a:t>
            </a:fld>
            <a:endParaRPr lang="en-US"/>
          </a:p>
        </p:txBody>
      </p:sp>
    </p:spTree>
    <p:extLst>
      <p:ext uri="{BB962C8B-B14F-4D97-AF65-F5344CB8AC3E}">
        <p14:creationId xmlns:p14="http://schemas.microsoft.com/office/powerpoint/2010/main" val="19005302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emf"/><Relationship Id="rId10" Type="http://schemas.openxmlformats.org/officeDocument/2006/relationships/image" Target="../media/image7.jpeg"/><Relationship Id="rId4" Type="http://schemas.openxmlformats.org/officeDocument/2006/relationships/oleObject" Target="../embeddings/oleObject2.bin"/><Relationship Id="rId9"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9.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6.jpeg"/><Relationship Id="rId5" Type="http://schemas.openxmlformats.org/officeDocument/2006/relationships/image" Target="../media/image2.emf"/><Relationship Id="rId10" Type="http://schemas.openxmlformats.org/officeDocument/2006/relationships/image" Target="../media/image5.png"/><Relationship Id="rId4" Type="http://schemas.openxmlformats.org/officeDocument/2006/relationships/oleObject" Target="../embeddings/oleObject3.bin"/><Relationship Id="rId9"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2.emf"/><Relationship Id="rId4" Type="http://schemas.openxmlformats.org/officeDocument/2006/relationships/oleObject" Target="../embeddings/oleObject4.bin"/><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1.xml"/><Relationship Id="rId7" Type="http://schemas.openxmlformats.org/officeDocument/2006/relationships/image" Target="../media/image6.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rtlCol="0">
            <a:noAutofit/>
          </a:bodyPr>
          <a:lstStyle>
            <a:lvl1pPr>
              <a:defRPr sz="1400">
                <a:solidFill>
                  <a:schemeClr val="tx2"/>
                </a:solidFill>
                <a:latin typeface="+mn-lt"/>
                <a:ea typeface="+mn-ea"/>
                <a:cs typeface="+mn-cs"/>
              </a:defRPr>
            </a:lvl1pPr>
          </a:lstStyle>
          <a:p>
            <a:pPr rtl="0"/>
            <a:r>
              <a:rPr lang="f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rtlCol="0"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rtlCol="0"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pPr rtl="0"/>
            <a:r>
              <a:rPr lang="fr"/>
              <a:t>Title (image is to be replaced accordingly) </a:t>
            </a:r>
          </a:p>
        </p:txBody>
      </p:sp>
      <p:grpSp>
        <p:nvGrpSpPr>
          <p:cNvPr id="2" name="Group 1">
            <a:extLst>
              <a:ext uri="{FF2B5EF4-FFF2-40B4-BE49-F238E27FC236}">
                <a16:creationId xmlns:a16="http://schemas.microsoft.com/office/drawing/2014/main" id="{AAE9653F-8E1D-3A20-D814-74E5E84A2B1C}"/>
              </a:ext>
            </a:extLst>
          </p:cNvPr>
          <p:cNvGrpSpPr/>
          <p:nvPr userDrawn="1"/>
        </p:nvGrpSpPr>
        <p:grpSpPr>
          <a:xfrm>
            <a:off x="1" y="5791200"/>
            <a:ext cx="12191999" cy="1066800"/>
            <a:chOff x="1" y="5791200"/>
            <a:chExt cx="12191999" cy="1066800"/>
          </a:xfrm>
        </p:grpSpPr>
        <p:sp>
          <p:nvSpPr>
            <p:cNvPr id="5" name="Rectangle 4">
              <a:extLst>
                <a:ext uri="{FF2B5EF4-FFF2-40B4-BE49-F238E27FC236}">
                  <a16:creationId xmlns:a16="http://schemas.microsoft.com/office/drawing/2014/main" id="{5E7538BF-B748-812A-1B2A-860D32A16D0C}"/>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Graphic 5">
              <a:extLst>
                <a:ext uri="{FF2B5EF4-FFF2-40B4-BE49-F238E27FC236}">
                  <a16:creationId xmlns:a16="http://schemas.microsoft.com/office/drawing/2014/main" id="{FE15D251-3668-4744-F305-9B7D713E8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907" y="5861645"/>
              <a:ext cx="1815553" cy="944388"/>
            </a:xfrm>
            <a:prstGeom prst="rect">
              <a:avLst/>
            </a:prstGeom>
          </p:spPr>
        </p:pic>
        <p:pic>
          <p:nvPicPr>
            <p:cNvPr id="7" name="Picture 6">
              <a:extLst>
                <a:ext uri="{FF2B5EF4-FFF2-40B4-BE49-F238E27FC236}">
                  <a16:creationId xmlns:a16="http://schemas.microsoft.com/office/drawing/2014/main" id="{455495F6-1DB4-9019-4D10-A9E86E1C56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7E25F8D1-8B80-3998-E76C-FF73B3F8EC9B}"/>
              </a:ext>
            </a:extLst>
          </p:cNvPr>
          <p:cNvPicPr>
            <a:picLocks noChangeAspect="1"/>
          </p:cNvPicPr>
          <p:nvPr userDrawn="1"/>
        </p:nvPicPr>
        <p:blipFill>
          <a:blip r:embed="rId9"/>
          <a:stretch>
            <a:fillRect/>
          </a:stretch>
        </p:blipFill>
        <p:spPr>
          <a:xfrm>
            <a:off x="182879" y="0"/>
            <a:ext cx="7720150" cy="4820195"/>
          </a:xfrm>
          <a:prstGeom prst="rect">
            <a:avLst/>
          </a:prstGeom>
        </p:spPr>
      </p:pic>
      <p:pic>
        <p:nvPicPr>
          <p:cNvPr id="11" name="Picture 10" descr="A poster on a surface&#10;&#10;Description automatically generated">
            <a:extLst>
              <a:ext uri="{FF2B5EF4-FFF2-40B4-BE49-F238E27FC236}">
                <a16:creationId xmlns:a16="http://schemas.microsoft.com/office/drawing/2014/main" id="{14C0F20C-EF5D-F293-4C35-8998FE423482}"/>
              </a:ext>
            </a:extLst>
          </p:cNvPr>
          <p:cNvPicPr>
            <a:picLocks noChangeAspect="1"/>
          </p:cNvPicPr>
          <p:nvPr userDrawn="1"/>
        </p:nvPicPr>
        <p:blipFill>
          <a:blip r:embed="rId10"/>
          <a:stretch>
            <a:fillRect/>
          </a:stretch>
        </p:blipFill>
        <p:spPr>
          <a:xfrm rot="5400000">
            <a:off x="7636691" y="292464"/>
            <a:ext cx="4847772" cy="4262846"/>
          </a:xfrm>
          <a:prstGeom prst="rect">
            <a:avLst/>
          </a:prstGeom>
        </p:spPr>
      </p:pic>
    </p:spTree>
    <p:extLst>
      <p:ext uri="{BB962C8B-B14F-4D97-AF65-F5344CB8AC3E}">
        <p14:creationId xmlns:p14="http://schemas.microsoft.com/office/powerpoint/2010/main" val="3748034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776" y="432774"/>
            <a:ext cx="10364450" cy="873952"/>
          </a:xfrm>
          <a:noFill/>
          <a:ln>
            <a:noFill/>
          </a:ln>
        </p:spPr>
        <p:txBody>
          <a:bodyPr rtlCol="0">
            <a:normAutofit/>
          </a:bodyPr>
          <a:lstStyle>
            <a:lvl1pPr algn="l">
              <a:defRPr sz="3446" b="1" i="0" cap="none" spc="-123" baseline="0">
                <a:solidFill>
                  <a:srgbClr val="636DA6"/>
                </a:solidFill>
                <a:latin typeface="Arial" panose="020B0604020202020204" pitchFamily="34" charset="0"/>
                <a:ea typeface="Arial" panose="020B0604020202020204" pitchFamily="34" charset="0"/>
                <a:cs typeface="Arial" panose="020B0604020202020204" pitchFamily="34" charset="0"/>
              </a:defRPr>
            </a:lvl1pPr>
          </a:lstStyle>
          <a:p>
            <a:pPr rtl="0"/>
            <a:r>
              <a:rPr lang="fr"/>
              <a:t>Click to edit master title style</a:t>
            </a:r>
          </a:p>
        </p:txBody>
      </p:sp>
      <p:sp>
        <p:nvSpPr>
          <p:cNvPr id="12" name="Content Placeholder 2"/>
          <p:cNvSpPr>
            <a:spLocks noGrp="1"/>
          </p:cNvSpPr>
          <p:nvPr>
            <p:ph sz="quarter" idx="13" hasCustomPrompt="1"/>
          </p:nvPr>
        </p:nvSpPr>
        <p:spPr>
          <a:xfrm>
            <a:off x="913774" y="1408669"/>
            <a:ext cx="10363826" cy="4396916"/>
          </a:xfrm>
        </p:spPr>
        <p:txBody>
          <a:bodyPr rtlCol="0"/>
          <a:lstStyle>
            <a:lvl1pPr marL="281368" indent="-281368">
              <a:lnSpc>
                <a:spcPct val="100000"/>
              </a:lnSpc>
              <a:buClr>
                <a:srgbClr val="626DA6"/>
              </a:buClr>
              <a:buFont typeface="Arial" panose="020B0604020202020204" pitchFamily="34" charset="0"/>
              <a:buChar char="•"/>
              <a:defRPr sz="2462" b="1" cap="none">
                <a:latin typeface="+mj-lt"/>
              </a:defRPr>
            </a:lvl1pPr>
            <a:lvl2pPr marL="844105" indent="-281368">
              <a:lnSpc>
                <a:spcPct val="100000"/>
              </a:lnSpc>
              <a:buClr>
                <a:srgbClr val="636DA6"/>
              </a:buClr>
              <a:buSzPct val="65000"/>
              <a:buFont typeface="Courier New" panose="02070309020205020404" pitchFamily="49" charset="0"/>
              <a:buChar char="o"/>
              <a:defRPr sz="2215" cap="none">
                <a:solidFill>
                  <a:schemeClr val="tx1">
                    <a:lumMod val="65000"/>
                    <a:lumOff val="35000"/>
                  </a:schemeClr>
                </a:solidFill>
              </a:defRPr>
            </a:lvl2pPr>
            <a:lvl3pPr marL="1477173" indent="-351701">
              <a:lnSpc>
                <a:spcPct val="100000"/>
              </a:lnSpc>
              <a:buClr>
                <a:srgbClr val="636DA6"/>
              </a:buClr>
              <a:buSzPct val="80000"/>
              <a:buFont typeface="LucidaGrande" panose="020B0600040502020204" pitchFamily="34" charset="0"/>
              <a:buChar char="-"/>
              <a:defRPr sz="1723" cap="none"/>
            </a:lvl3pPr>
            <a:lvl4pPr>
              <a:defRPr sz="1477" cap="none"/>
            </a:lvl4pPr>
            <a:lvl5pPr>
              <a:defRPr sz="1231" cap="none"/>
            </a:lvl5pPr>
          </a:lstStyle>
          <a:p>
            <a:pPr lvl="0" rtl="0"/>
            <a:r>
              <a:rPr lang="fr"/>
              <a:t>Click to edit master text styles</a:t>
            </a:r>
          </a:p>
          <a:p>
            <a:pPr lvl="1" rtl="0"/>
            <a:r>
              <a:rPr lang="fr"/>
              <a:t>Second level</a:t>
            </a:r>
          </a:p>
          <a:p>
            <a:pPr lvl="2" rtl="0"/>
            <a:r>
              <a:rPr lang="fr"/>
              <a:t>Third level</a:t>
            </a:r>
          </a:p>
        </p:txBody>
      </p:sp>
      <p:sp>
        <p:nvSpPr>
          <p:cNvPr id="6" name="Slide Number Placeholder 5"/>
          <p:cNvSpPr>
            <a:spLocks noGrp="1"/>
          </p:cNvSpPr>
          <p:nvPr>
            <p:ph type="sldNum" sz="quarter" idx="12"/>
          </p:nvPr>
        </p:nvSpPr>
        <p:spPr>
          <a:xfrm>
            <a:off x="10980573" y="6485213"/>
            <a:ext cx="764215" cy="250830"/>
          </a:xfrm>
        </p:spPr>
        <p:txBody>
          <a:bodyPr rtlCol="0"/>
          <a:lstStyle>
            <a:lvl1pPr>
              <a:defRPr sz="1477">
                <a:solidFill>
                  <a:schemeClr val="bg1">
                    <a:lumMod val="85000"/>
                  </a:schemeClr>
                </a:solidFill>
              </a:defRPr>
            </a:lvl1pPr>
          </a:lstStyle>
          <a:p>
            <a:pPr rtl="0"/>
            <a:fld id="{6D22F896-40B5-4ADD-8801-0D06FADFA095}" type="slidenum">
              <a:rPr lang="en-US" smtClean="0"/>
              <a:pPr rtl="0"/>
              <a:t>‹N°›</a:t>
            </a:fld>
            <a:endParaRPr lang="en-US"/>
          </a:p>
        </p:txBody>
      </p:sp>
      <p:cxnSp>
        <p:nvCxnSpPr>
          <p:cNvPr id="8" name="Straight Connector 7"/>
          <p:cNvCxnSpPr/>
          <p:nvPr userDrawn="1"/>
        </p:nvCxnSpPr>
        <p:spPr>
          <a:xfrm>
            <a:off x="913775" y="1258438"/>
            <a:ext cx="103644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01E337F-3EE6-A549-9ABD-1C47027B91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860" y="6423237"/>
            <a:ext cx="1227202" cy="373863"/>
          </a:xfrm>
          <a:prstGeom prst="rect">
            <a:avLst/>
          </a:prstGeom>
        </p:spPr>
      </p:pic>
    </p:spTree>
    <p:extLst>
      <p:ext uri="{BB962C8B-B14F-4D97-AF65-F5344CB8AC3E}">
        <p14:creationId xmlns:p14="http://schemas.microsoft.com/office/powerpoint/2010/main" val="53990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rtlCol="0"/>
          <a:lstStyle>
            <a:lvl1pPr>
              <a:defRPr/>
            </a:lvl1pPr>
          </a:lstStyle>
          <a:p>
            <a:pPr rtl="0">
              <a:defRPr/>
            </a:pPr>
            <a:endParaRPr lang="en-US">
              <a:solidFill>
                <a:srgbClr val="000000"/>
              </a:solidFill>
            </a:endParaRPr>
          </a:p>
        </p:txBody>
      </p:sp>
      <p:sp>
        <p:nvSpPr>
          <p:cNvPr id="3" name="Rectangle 5"/>
          <p:cNvSpPr>
            <a:spLocks noGrp="1" noChangeArrowheads="1"/>
          </p:cNvSpPr>
          <p:nvPr>
            <p:ph type="ftr" sz="quarter" idx="11"/>
          </p:nvPr>
        </p:nvSpPr>
        <p:spPr>
          <a:ln/>
        </p:spPr>
        <p:txBody>
          <a:bodyPr rtlCol="0"/>
          <a:lstStyle>
            <a:lvl1pPr>
              <a:defRPr/>
            </a:lvl1pPr>
          </a:lstStyle>
          <a:p>
            <a:pPr rtl="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rtlCol="0"/>
          <a:lstStyle>
            <a:lvl1pPr>
              <a:defRPr/>
            </a:lvl1pPr>
          </a:lstStyle>
          <a:p>
            <a:pPr rtl="0">
              <a:defRPr/>
            </a:pPr>
            <a:fld id="{C078E275-5945-4A9D-A727-B1CB696B0AC3}" type="slidenum">
              <a:rPr lang="en-GB">
                <a:solidFill>
                  <a:srgbClr val="000000"/>
                </a:solidFill>
              </a:rPr>
              <a:pPr rtl="0">
                <a:defRPr/>
              </a:pPr>
              <a:t>‹N°›</a:t>
            </a:fld>
            <a:endParaRPr lang="en-GB">
              <a:solidFill>
                <a:srgbClr val="000000"/>
              </a:solidFill>
            </a:endParaRPr>
          </a:p>
        </p:txBody>
      </p:sp>
    </p:spTree>
    <p:extLst>
      <p:ext uri="{BB962C8B-B14F-4D97-AF65-F5344CB8AC3E}">
        <p14:creationId xmlns:p14="http://schemas.microsoft.com/office/powerpoint/2010/main" val="370517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rtlCol="0"/>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rtl="0"/>
            <a:r>
              <a:rPr lang="fr"/>
              <a:t>Click to edit Master text styles</a:t>
            </a:r>
          </a:p>
          <a:p>
            <a:pPr lvl="1" rtl="0"/>
            <a:r>
              <a:rPr lang="fr"/>
              <a:t>Second level</a:t>
            </a:r>
          </a:p>
          <a:p>
            <a:pPr lvl="2" rtl="0"/>
            <a:r>
              <a:rPr lang="fr"/>
              <a:t>Third level</a:t>
            </a:r>
          </a:p>
          <a:p>
            <a:pPr lvl="3" rtl="0"/>
            <a:r>
              <a:rPr lang="fr"/>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grpSp>
    </p:spTree>
    <p:extLst>
      <p:ext uri="{BB962C8B-B14F-4D97-AF65-F5344CB8AC3E}">
        <p14:creationId xmlns:p14="http://schemas.microsoft.com/office/powerpoint/2010/main" val="411355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rtlCol="0" anchor="b" anchorCtr="0"/>
          <a:lstStyle>
            <a:lvl1pPr algn="l">
              <a:lnSpc>
                <a:spcPts val="4000"/>
              </a:lnSpc>
              <a:defRPr sz="3733" b="1" baseline="0">
                <a:solidFill>
                  <a:srgbClr val="0039A6"/>
                </a:solidFill>
                <a:effectLst/>
                <a:latin typeface="Calibri" pitchFamily="34" charset="0"/>
              </a:defRPr>
            </a:lvl1pPr>
          </a:lstStyle>
          <a:p>
            <a:pPr rtl="0"/>
            <a:endParaRPr lang="en-US"/>
          </a:p>
        </p:txBody>
      </p:sp>
      <p:sp>
        <p:nvSpPr>
          <p:cNvPr id="5" name="Text Placeholder 7"/>
          <p:cNvSpPr>
            <a:spLocks noGrp="1"/>
          </p:cNvSpPr>
          <p:nvPr>
            <p:ph type="body" sz="quarter" idx="10"/>
          </p:nvPr>
        </p:nvSpPr>
        <p:spPr>
          <a:xfrm>
            <a:off x="609600" y="1545166"/>
            <a:ext cx="10972800" cy="4781311"/>
          </a:xfrm>
        </p:spPr>
        <p:txBody>
          <a:bodyPr rtlCol="0"/>
          <a:lstStyle>
            <a:lvl1pPr marL="457189" indent="-457189">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400">
                <a:solidFill>
                  <a:srgbClr val="000000"/>
                </a:solidFill>
              </a:defRPr>
            </a:lvl2pPr>
            <a:lvl3pPr>
              <a:spcBef>
                <a:spcPts val="0"/>
              </a:spcBef>
              <a:buClr>
                <a:srgbClr val="0039A6"/>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rtl="0"/>
            <a:r>
              <a:rPr lang="fr"/>
              <a:t>Click to edit Master text styles</a:t>
            </a:r>
          </a:p>
          <a:p>
            <a:pPr lvl="1" rtl="0"/>
            <a:r>
              <a:rPr lang="fr"/>
              <a:t>Second level</a:t>
            </a:r>
          </a:p>
          <a:p>
            <a:pPr lvl="2" rtl="0"/>
            <a:r>
              <a:rPr lang="fr"/>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rtlCol="0" anchor="ctr"/>
          <a:lstStyle/>
          <a:p>
            <a:pPr rtl="0"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10" name="Picture 9">
            <a:extLst>
              <a:ext uri="{FF2B5EF4-FFF2-40B4-BE49-F238E27FC236}">
                <a16:creationId xmlns:a16="http://schemas.microsoft.com/office/drawing/2014/main" id="{8A26B41D-6588-40CE-9F05-C3711CAB84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2395" y="6690957"/>
            <a:ext cx="12192001" cy="248992"/>
          </a:xfrm>
          <a:prstGeom prst="rect">
            <a:avLst/>
          </a:prstGeom>
        </p:spPr>
      </p:pic>
      <p:pic>
        <p:nvPicPr>
          <p:cNvPr id="12" name="Picture 11">
            <a:extLst>
              <a:ext uri="{FF2B5EF4-FFF2-40B4-BE49-F238E27FC236}">
                <a16:creationId xmlns:a16="http://schemas.microsoft.com/office/drawing/2014/main" id="{BBE551D9-D187-4904-986B-EE46ABD1608B}"/>
              </a:ext>
            </a:extLst>
          </p:cNvPr>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13" name="TextBox 12">
            <a:extLst>
              <a:ext uri="{FF2B5EF4-FFF2-40B4-BE49-F238E27FC236}">
                <a16:creationId xmlns:a16="http://schemas.microsoft.com/office/drawing/2014/main" id="{758E48AE-50F5-4C1E-B711-84CAE7538111}"/>
              </a:ext>
            </a:extLst>
          </p:cNvPr>
          <p:cNvSpPr txBox="1"/>
          <p:nvPr userDrawn="1"/>
        </p:nvSpPr>
        <p:spPr>
          <a:xfrm>
            <a:off x="11725206" y="6326493"/>
            <a:ext cx="466794" cy="379656"/>
          </a:xfrm>
          <a:prstGeom prst="rect">
            <a:avLst/>
          </a:prstGeom>
          <a:noFill/>
        </p:spPr>
        <p:txBody>
          <a:bodyPr wrap="none" rtlCol="0">
            <a:spAutoFit/>
          </a:bodyPr>
          <a:lstStyle/>
          <a:p>
            <a:pPr algn="r" rtl="0"/>
            <a:fld id="{16C56A00-B67A-4726-B07D-3A7D659B2E50}" type="slidenum">
              <a:rPr lang="en-US" sz="1867" smtClean="0">
                <a:solidFill>
                  <a:srgbClr val="000000"/>
                </a:solidFill>
                <a:latin typeface="Calibri" panose="020F0502020204030204" pitchFamily="34" charset="0"/>
              </a:rPr>
              <a:pPr algn="r" rtl="0"/>
              <a:t>‹N°›</a:t>
            </a:fld>
            <a:endParaRPr lang="en-US" sz="1867">
              <a:solidFill>
                <a:srgbClr val="000000"/>
              </a:solidFill>
              <a:latin typeface="Calibri" panose="020F0502020204030204" pitchFamily="34" charset="0"/>
            </a:endParaRPr>
          </a:p>
        </p:txBody>
      </p:sp>
    </p:spTree>
    <p:extLst>
      <p:ext uri="{BB962C8B-B14F-4D97-AF65-F5344CB8AC3E}">
        <p14:creationId xmlns:p14="http://schemas.microsoft.com/office/powerpoint/2010/main" val="1735913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rtlCol="0"/>
          <a:lstStyle/>
          <a:p>
            <a:pPr rtl="0"/>
            <a:fld id="{E2E31AFC-DF42-41A5-B57C-06A83BBA6616}" type="slidenum">
              <a:rPr lang="en-GB" smtClean="0"/>
              <a:t>‹N°›</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403133"/>
          </a:xfrm>
        </p:spPr>
        <p:txBody>
          <a:bodyPr lIns="0" tIns="0" rIns="0" bIns="0" rtlCol="0" anchor="t" anchorCtr="0"/>
          <a:lstStyle/>
          <a:p>
            <a:pPr rtl="0"/>
            <a:r>
              <a:rPr lang="fr"/>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rtlCol="0"/>
          <a:lstStyle>
            <a:lvl1pPr>
              <a:lnSpc>
                <a:spcPct val="100000"/>
              </a:lnSpc>
              <a:buFont typeface="Arial" panose="020B0604020202020204" pitchFamily="34" charset="0"/>
              <a:buNone/>
              <a:defRPr sz="1698">
                <a:solidFill>
                  <a:schemeClr val="accent1"/>
                </a:solidFill>
              </a:defRPr>
            </a:lvl1pPr>
          </a:lstStyle>
          <a:p>
            <a:pPr lvl="0" rtl="0"/>
            <a:r>
              <a:rPr lang="fr"/>
              <a:t>Click to edit Master text styles</a:t>
            </a:r>
          </a:p>
        </p:txBody>
      </p:sp>
    </p:spTree>
    <p:extLst>
      <p:ext uri="{BB962C8B-B14F-4D97-AF65-F5344CB8AC3E}">
        <p14:creationId xmlns:p14="http://schemas.microsoft.com/office/powerpoint/2010/main" val="4218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77638" y="6482886"/>
            <a:ext cx="7575715" cy="111982"/>
          </a:xfrm>
          <a:prstGeom prst="rect">
            <a:avLst/>
          </a:prstGeom>
        </p:spPr>
        <p:txBody>
          <a:bodyPr rtlCol="0"/>
          <a:lstStyle/>
          <a:p>
            <a:pPr rtl="0"/>
            <a:r>
              <a:rPr lang="fr"/>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rtlCol="0"/>
          <a:lstStyle/>
          <a:p>
            <a:pPr rtl="0"/>
            <a:fld id="{E2E31AFC-DF42-41A5-B57C-06A83BBA6616}" type="slidenum">
              <a:rPr lang="en-GB" smtClean="0"/>
              <a:t>‹N°›</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rtlCol="0" anchor="t" anchorCtr="0"/>
          <a:lstStyle>
            <a:lvl1pPr>
              <a:defRPr/>
            </a:lvl1pPr>
          </a:lstStyle>
          <a:p>
            <a:pPr rtl="0"/>
            <a:r>
              <a:rPr lang="fr"/>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rtlCol="0"/>
          <a:lstStyle>
            <a:lvl1pPr>
              <a:lnSpc>
                <a:spcPct val="100000"/>
              </a:lnSpc>
              <a:buFont typeface="Arial" panose="020B0604020202020204" pitchFamily="34" charset="0"/>
              <a:buNone/>
              <a:defRPr sz="1698">
                <a:solidFill>
                  <a:schemeClr val="accent1"/>
                </a:solidFill>
              </a:defRPr>
            </a:lvl1pPr>
          </a:lstStyle>
          <a:p>
            <a:pPr lvl="0" rtl="0"/>
            <a:r>
              <a:rPr lang="fr"/>
              <a:t>Click to edit Master text styles</a:t>
            </a:r>
          </a:p>
        </p:txBody>
      </p:sp>
    </p:spTree>
    <p:extLst>
      <p:ext uri="{BB962C8B-B14F-4D97-AF65-F5344CB8AC3E}">
        <p14:creationId xmlns:p14="http://schemas.microsoft.com/office/powerpoint/2010/main" val="31559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9000" y="6353128"/>
            <a:ext cx="600437" cy="365125"/>
          </a:xfrm>
          <a:prstGeom prst="rect">
            <a:avLst/>
          </a:prstGeom>
        </p:spPr>
        <p:txBody>
          <a:bodyPr vert="horz" lIns="91440" tIns="45720" rIns="91440" bIns="45720" rtlCol="0" anchor="ctr"/>
          <a:lstStyle>
            <a:lvl1pPr algn="r">
              <a:defRPr sz="1200">
                <a:solidFill>
                  <a:schemeClr val="bg2"/>
                </a:solidFill>
                <a:latin typeface="Verdana"/>
                <a:cs typeface="Verdana"/>
              </a:defRPr>
            </a:lvl1pPr>
          </a:lstStyle>
          <a:p>
            <a:pPr rtl="0"/>
            <a:fld id="{81BF0B4E-CE60-AB48-9D7E-4434414A7C38}" type="slidenum">
              <a:rPr lang="en-US" smtClean="0"/>
              <a:pPr rtl="0"/>
              <a:t>‹N°›</a:t>
            </a:fld>
            <a:endParaRPr lang="en-US"/>
          </a:p>
        </p:txBody>
      </p:sp>
      <p:sp>
        <p:nvSpPr>
          <p:cNvPr id="13" name="Title 12"/>
          <p:cNvSpPr>
            <a:spLocks noGrp="1"/>
          </p:cNvSpPr>
          <p:nvPr>
            <p:ph type="title"/>
          </p:nvPr>
        </p:nvSpPr>
        <p:spPr/>
        <p:txBody>
          <a:bodyPr rtlCol="0"/>
          <a:lstStyle/>
          <a:p>
            <a:pPr rtl="0"/>
            <a:r>
              <a:rPr lang="fr"/>
              <a:t>Click to edit Master title style</a:t>
            </a:r>
          </a:p>
        </p:txBody>
      </p:sp>
      <p:sp>
        <p:nvSpPr>
          <p:cNvPr id="14" name="Text Placeholder 2"/>
          <p:cNvSpPr>
            <a:spLocks noGrp="1"/>
          </p:cNvSpPr>
          <p:nvPr>
            <p:ph idx="1" hasCustomPrompt="1"/>
          </p:nvPr>
        </p:nvSpPr>
        <p:spPr>
          <a:xfrm>
            <a:off x="619695" y="1229456"/>
            <a:ext cx="10990476" cy="4525963"/>
          </a:xfrm>
          <a:prstGeom prst="rect">
            <a:avLst/>
          </a:prstGeom>
        </p:spPr>
        <p:txBody>
          <a:bodyPr vert="horz" lIns="91440" tIns="45720" rIns="91440" bIns="45720" rtlCol="0">
            <a:normAutofit/>
          </a:bodyPr>
          <a:lstStyle>
            <a:lvl1pPr marL="0" indent="0">
              <a:buNone/>
              <a:defRPr/>
            </a:lvl1pPr>
            <a:lvl2pPr marL="609570" indent="0">
              <a:buNone/>
              <a:defRPr/>
            </a:lvl2pPr>
            <a:lvl3pPr marL="1219140" indent="0">
              <a:buNone/>
              <a:defRPr/>
            </a:lvl3pPr>
            <a:lvl4pPr marL="1828709" indent="0">
              <a:buNone/>
              <a:defRPr/>
            </a:lvl4pPr>
          </a:lstStyle>
          <a:p>
            <a:pPr lvl="0" rtl="0"/>
            <a:r>
              <a:rPr lang="fr"/>
              <a:t>Click to edit Master text styles.</a:t>
            </a:r>
          </a:p>
        </p:txBody>
      </p:sp>
    </p:spTree>
    <p:extLst>
      <p:ext uri="{BB962C8B-B14F-4D97-AF65-F5344CB8AC3E}">
        <p14:creationId xmlns:p14="http://schemas.microsoft.com/office/powerpoint/2010/main" val="3237067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Lines_Proactiv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6C9DA3B-F657-4477-8897-B8AEB9B4C25E}"/>
              </a:ext>
            </a:extLst>
          </p:cNvPr>
          <p:cNvSpPr>
            <a:spLocks noGrp="1"/>
          </p:cNvSpPr>
          <p:nvPr>
            <p:ph type="title"/>
          </p:nvPr>
        </p:nvSpPr>
        <p:spPr>
          <a:xfrm>
            <a:off x="558007" y="539571"/>
            <a:ext cx="11075987" cy="380868"/>
          </a:xfrm>
          <a:prstGeom prst="rect">
            <a:avLst/>
          </a:prstGeom>
        </p:spPr>
        <p:txBody>
          <a:bodyPr lIns="0" tIns="0" rIns="0" bIns="36000" rtlCol="0"/>
          <a:lstStyle>
            <a:lvl1pPr>
              <a:defRPr sz="2400" b="1">
                <a:solidFill>
                  <a:srgbClr val="003479"/>
                </a:solidFill>
                <a:latin typeface="Calibri" panose="020F0502020204030204" pitchFamily="34" charset="0"/>
                <a:cs typeface="Calibri" panose="020F0502020204030204" pitchFamily="34" charset="0"/>
              </a:defRPr>
            </a:lvl1pPr>
          </a:lstStyle>
          <a:p>
            <a:pPr rtl="0"/>
            <a:r>
              <a:rPr lang="fr"/>
              <a:t>Click to edit Master title style</a:t>
            </a:r>
            <a:endParaRPr lang="en-GB"/>
          </a:p>
        </p:txBody>
      </p:sp>
      <p:sp>
        <p:nvSpPr>
          <p:cNvPr id="3" name="Slide Number Placeholder 2">
            <a:extLst>
              <a:ext uri="{FF2B5EF4-FFF2-40B4-BE49-F238E27FC236}">
                <a16:creationId xmlns:a16="http://schemas.microsoft.com/office/drawing/2014/main" id="{C219DD73-8094-4CA8-9D18-73F4635662D4}"/>
              </a:ext>
            </a:extLst>
          </p:cNvPr>
          <p:cNvSpPr>
            <a:spLocks noGrp="1"/>
          </p:cNvSpPr>
          <p:nvPr>
            <p:ph type="sldNum" sz="quarter" idx="10"/>
          </p:nvPr>
        </p:nvSpPr>
        <p:spPr>
          <a:xfrm>
            <a:off x="11833212" y="6506116"/>
            <a:ext cx="350837" cy="200025"/>
          </a:xfrm>
          <a:prstGeom prst="rect">
            <a:avLst/>
          </a:prstGeom>
        </p:spPr>
        <p:txBody>
          <a:bodyPr rtlCol="0"/>
          <a:lstStyle>
            <a:lvl1pPr>
              <a:defRPr sz="1000">
                <a:solidFill>
                  <a:schemeClr val="bg1"/>
                </a:solidFill>
              </a:defRPr>
            </a:lvl1pPr>
          </a:lstStyle>
          <a:p>
            <a:pPr rtl="0"/>
            <a:fld id="{9EDE57E2-A691-1C4A-A145-470C005D1CB8}" type="slidenum">
              <a:rPr lang="en-US" smtClean="0"/>
              <a:pPr rtl="0"/>
              <a:t>‹N°›</a:t>
            </a:fld>
            <a:endParaRPr lang="en-US"/>
          </a:p>
        </p:txBody>
      </p:sp>
      <p:sp>
        <p:nvSpPr>
          <p:cNvPr id="6" name="Text Placeholder 19">
            <a:extLst>
              <a:ext uri="{FF2B5EF4-FFF2-40B4-BE49-F238E27FC236}">
                <a16:creationId xmlns:a16="http://schemas.microsoft.com/office/drawing/2014/main" id="{F1F462D7-91AF-4CE0-A35D-858763902B36}"/>
              </a:ext>
            </a:extLst>
          </p:cNvPr>
          <p:cNvSpPr>
            <a:spLocks noGrp="1"/>
          </p:cNvSpPr>
          <p:nvPr>
            <p:ph type="body" sz="quarter" idx="12" hasCustomPrompt="1"/>
          </p:nvPr>
        </p:nvSpPr>
        <p:spPr>
          <a:xfrm>
            <a:off x="201997" y="6332601"/>
            <a:ext cx="10409297" cy="406523"/>
          </a:xfrm>
          <a:prstGeom prst="rect">
            <a:avLst/>
          </a:prstGeom>
        </p:spPr>
        <p:txBody>
          <a:bodyPr lIns="0" tIns="0" rIns="0" bIns="0" rtlCol="0" anchor="t" anchorCtr="0">
            <a:noAutofit/>
          </a:bodyPr>
          <a:lstStyle>
            <a:lvl1pPr marL="0" indent="0">
              <a:buNone/>
              <a:defRPr lang="en-GB" sz="900" dirty="0">
                <a:solidFill>
                  <a:schemeClr val="tx1">
                    <a:lumMod val="75000"/>
                  </a:schemeClr>
                </a:solidFill>
              </a:defRPr>
            </a:lvl1pPr>
          </a:lstStyle>
          <a:p>
            <a:pPr marL="228594" lvl="0" indent="-228594" rtl="0"/>
            <a:r>
              <a:rPr lang="fr"/>
              <a:t>Click here to add references or sources</a:t>
            </a:r>
          </a:p>
        </p:txBody>
      </p:sp>
      <p:sp>
        <p:nvSpPr>
          <p:cNvPr id="7" name="Text Placeholder 2">
            <a:extLst>
              <a:ext uri="{FF2B5EF4-FFF2-40B4-BE49-F238E27FC236}">
                <a16:creationId xmlns:a16="http://schemas.microsoft.com/office/drawing/2014/main" id="{C0392C37-E38E-4868-88F4-AE67FFCE35D8}"/>
              </a:ext>
            </a:extLst>
          </p:cNvPr>
          <p:cNvSpPr>
            <a:spLocks noGrp="1"/>
          </p:cNvSpPr>
          <p:nvPr>
            <p:ph type="body" sz="quarter" idx="13" hasCustomPrompt="1"/>
          </p:nvPr>
        </p:nvSpPr>
        <p:spPr>
          <a:xfrm>
            <a:off x="557213" y="5802400"/>
            <a:ext cx="11075987" cy="406523"/>
          </a:xfrm>
          <a:prstGeom prst="rect">
            <a:avLst/>
          </a:prstGeom>
        </p:spPr>
        <p:txBody>
          <a:bodyPr lIns="0" tIns="72000" rIns="0" bIns="0" rtlCol="0" anchor="b" anchorCtr="0">
            <a:noAutofit/>
          </a:bodyPr>
          <a:lstStyle>
            <a:lvl1pPr marL="0" indent="0" algn="l">
              <a:buNone/>
              <a:defRPr sz="900">
                <a:solidFill>
                  <a:schemeClr val="tx1">
                    <a:lumMod val="75000"/>
                  </a:schemeClr>
                </a:solidFill>
              </a:defRPr>
            </a:lvl1pPr>
            <a:lvl2pPr algn="l">
              <a:defRPr sz="900"/>
            </a:lvl2pPr>
            <a:lvl3pPr algn="l">
              <a:defRPr sz="900"/>
            </a:lvl3pPr>
            <a:lvl4pPr algn="l">
              <a:defRPr sz="900"/>
            </a:lvl4pPr>
            <a:lvl5pPr algn="l">
              <a:defRPr sz="900"/>
            </a:lvl5pPr>
          </a:lstStyle>
          <a:p>
            <a:pPr lvl="0" rtl="0"/>
            <a:r>
              <a:rPr lang="fr"/>
              <a:t>Click here to add footnotes or abbreviations</a:t>
            </a:r>
            <a:endParaRPr lang="en-GB"/>
          </a:p>
        </p:txBody>
      </p:sp>
    </p:spTree>
    <p:custDataLst>
      <p:tags r:id="rId1"/>
    </p:custDataLst>
    <p:extLst>
      <p:ext uri="{BB962C8B-B14F-4D97-AF65-F5344CB8AC3E}">
        <p14:creationId xmlns:p14="http://schemas.microsoft.com/office/powerpoint/2010/main" val="4102833819"/>
      </p:ext>
    </p:extLst>
  </p:cSld>
  <p:clrMapOvr>
    <a:masterClrMapping/>
  </p:clrMapOvr>
  <p:extLst>
    <p:ext uri="{DCECCB84-F9BA-43D5-87BE-67443E8EF086}">
      <p15:sldGuideLst xmlns:p15="http://schemas.microsoft.com/office/powerpoint/2012/main">
        <p15:guide id="1" pos="828">
          <p15:clr>
            <a:srgbClr val="FBAE40"/>
          </p15:clr>
        </p15:guide>
        <p15:guide id="2" pos="942">
          <p15:clr>
            <a:srgbClr val="FBAE40"/>
          </p15:clr>
        </p15:guide>
        <p15:guide id="3" pos="1419">
          <p15:clr>
            <a:srgbClr val="FBAE40"/>
          </p15:clr>
        </p15:guide>
        <p15:guide id="4" pos="1533">
          <p15:clr>
            <a:srgbClr val="FBAE40"/>
          </p15:clr>
        </p15:guide>
        <p15:guide id="5" pos="2010">
          <p15:clr>
            <a:srgbClr val="FBAE40"/>
          </p15:clr>
        </p15:guide>
        <p15:guide id="6" pos="2124">
          <p15:clr>
            <a:srgbClr val="FBAE40"/>
          </p15:clr>
        </p15:guide>
        <p15:guide id="7" pos="2601">
          <p15:clr>
            <a:srgbClr val="FBAE40"/>
          </p15:clr>
        </p15:guide>
        <p15:guide id="8" pos="2715">
          <p15:clr>
            <a:srgbClr val="FBAE40"/>
          </p15:clr>
        </p15:guide>
        <p15:guide id="9" pos="3192">
          <p15:clr>
            <a:srgbClr val="FBAE40"/>
          </p15:clr>
        </p15:guide>
        <p15:guide id="10" pos="3306">
          <p15:clr>
            <a:srgbClr val="FBAE40"/>
          </p15:clr>
        </p15:guide>
        <p15:guide id="11" pos="3783">
          <p15:clr>
            <a:srgbClr val="FBAE40"/>
          </p15:clr>
        </p15:guide>
        <p15:guide id="12" pos="3897">
          <p15:clr>
            <a:srgbClr val="FBAE40"/>
          </p15:clr>
        </p15:guide>
        <p15:guide id="13" pos="4374">
          <p15:clr>
            <a:srgbClr val="FBAE40"/>
          </p15:clr>
        </p15:guide>
        <p15:guide id="14" pos="4487">
          <p15:clr>
            <a:srgbClr val="FBAE40"/>
          </p15:clr>
        </p15:guide>
        <p15:guide id="15" pos="4964">
          <p15:clr>
            <a:srgbClr val="FBAE40"/>
          </p15:clr>
        </p15:guide>
        <p15:guide id="16" pos="5078">
          <p15:clr>
            <a:srgbClr val="FBAE40"/>
          </p15:clr>
        </p15:guide>
        <p15:guide id="17" pos="5555">
          <p15:clr>
            <a:srgbClr val="FBAE40"/>
          </p15:clr>
        </p15:guide>
        <p15:guide id="18" pos="5669">
          <p15:clr>
            <a:srgbClr val="FBAE40"/>
          </p15:clr>
        </p15:guide>
        <p15:guide id="19" pos="6146">
          <p15:clr>
            <a:srgbClr val="FBAE40"/>
          </p15:clr>
        </p15:guide>
        <p15:guide id="20" pos="6260">
          <p15:clr>
            <a:srgbClr val="FBAE40"/>
          </p15:clr>
        </p15:guide>
        <p15:guide id="21" pos="6737">
          <p15:clr>
            <a:srgbClr val="FBAE40"/>
          </p15:clr>
        </p15:guide>
        <p15:guide id="22" pos="6851">
          <p15:clr>
            <a:srgbClr val="FBAE40"/>
          </p15:clr>
        </p15:guide>
        <p15:guide id="24" orient="horz" pos="1700">
          <p15:clr>
            <a:srgbClr val="FBAE40"/>
          </p15:clr>
        </p15:guide>
        <p15:guide id="25" orient="horz" pos="2267">
          <p15:clr>
            <a:srgbClr val="FBAE40"/>
          </p15:clr>
        </p15:guide>
        <p15:guide id="26" orient="horz" pos="2381">
          <p15:clr>
            <a:srgbClr val="FBAE40"/>
          </p15:clr>
        </p15:guide>
        <p15:guide id="27" orient="horz" pos="1586">
          <p15:clr>
            <a:srgbClr val="FBAE40"/>
          </p15:clr>
        </p15:guide>
        <p15:guide id="28" orient="horz" pos="1019">
          <p15:clr>
            <a:srgbClr val="FBAE40"/>
          </p15:clr>
        </p15:guide>
        <p15:guide id="30" orient="horz" pos="2948">
          <p15:clr>
            <a:srgbClr val="FBAE40"/>
          </p15:clr>
        </p15:guide>
        <p15:guide id="31" orient="horz" pos="3062">
          <p15:clr>
            <a:srgbClr val="FBAE40"/>
          </p15:clr>
        </p15:guide>
        <p15:guide id="32" orient="horz" pos="36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797" y="318599"/>
            <a:ext cx="10631612" cy="853711"/>
          </a:xfrm>
        </p:spPr>
        <p:txBody>
          <a:bodyPr rtlCol="0"/>
          <a:lstStyle/>
          <a:p>
            <a:pPr rtl="0"/>
            <a:r>
              <a:rPr lang="fr"/>
              <a:t>CLICK TO EDIT MASTER TITLE STYLE</a:t>
            </a:r>
          </a:p>
        </p:txBody>
      </p:sp>
      <p:sp>
        <p:nvSpPr>
          <p:cNvPr id="3" name="Content Placeholder 2"/>
          <p:cNvSpPr>
            <a:spLocks noGrp="1"/>
          </p:cNvSpPr>
          <p:nvPr>
            <p:ph idx="1"/>
          </p:nvPr>
        </p:nvSpPr>
        <p:spPr>
          <a:xfrm>
            <a:off x="418795" y="1461479"/>
            <a:ext cx="10963659" cy="4320000"/>
          </a:xfrm>
        </p:spPr>
        <p:txBody>
          <a:bodyPr rtlCol="0"/>
          <a:lstStyle>
            <a:lvl1pPr>
              <a:defRPr sz="2133"/>
            </a:lvl1pPr>
            <a:lvl2pPr marL="284393" indent="-284393">
              <a:buClr>
                <a:schemeClr val="accent2"/>
              </a:buClr>
              <a:buFont typeface="Arial" charset="0"/>
              <a:buChar char="•"/>
              <a:defRPr sz="2133"/>
            </a:lvl2pPr>
            <a:lvl3pPr marL="644384" indent="-284393">
              <a:buClr>
                <a:schemeClr val="accent2"/>
              </a:buClr>
              <a:buFont typeface="Arial" charset="0"/>
              <a:buChar char="•"/>
              <a:defRPr sz="2133"/>
            </a:lvl3pPr>
            <a:lvl4pPr marL="1004375" indent="-284393">
              <a:buClr>
                <a:schemeClr val="accent2"/>
              </a:buClr>
              <a:buFont typeface="Arial" charset="0"/>
              <a:buChar char="•"/>
              <a:defRPr sz="2133"/>
            </a:lvl4pPr>
            <a:lvl5pPr marL="1364366" indent="-284393">
              <a:buClr>
                <a:schemeClr val="accent2"/>
              </a:buClr>
              <a:buFont typeface="Arial" charset="0"/>
              <a:buChar char="•"/>
              <a:defRPr sz="2133"/>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Slide Number Placeholder 5"/>
          <p:cNvSpPr>
            <a:spLocks noGrp="1"/>
          </p:cNvSpPr>
          <p:nvPr>
            <p:ph type="sldNum" sz="quarter" idx="12"/>
          </p:nvPr>
        </p:nvSpPr>
        <p:spPr/>
        <p:txBody>
          <a:bodyPr rtlCol="0"/>
          <a:lstStyle/>
          <a:p>
            <a:pPr rtl="0"/>
            <a:fld id="{5512AD5A-2C28-1D42-B971-4292A709C8F6}" type="slidenum">
              <a:rPr lang="en-US" smtClean="0"/>
              <a:pPr rtl="0"/>
              <a:t>‹N°›</a:t>
            </a:fld>
            <a:endParaRPr lang="en-US"/>
          </a:p>
        </p:txBody>
      </p:sp>
      <p:pic>
        <p:nvPicPr>
          <p:cNvPr id="5" name="Picture 4">
            <a:extLst>
              <a:ext uri="{FF2B5EF4-FFF2-40B4-BE49-F238E27FC236}">
                <a16:creationId xmlns:a16="http://schemas.microsoft.com/office/drawing/2014/main" id="{8F1E1833-1B2E-9741-828D-B0163D5E5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086" y="6086262"/>
            <a:ext cx="1775764" cy="541185"/>
          </a:xfrm>
          <a:prstGeom prst="rect">
            <a:avLst/>
          </a:prstGeom>
        </p:spPr>
      </p:pic>
    </p:spTree>
    <p:extLst>
      <p:ext uri="{BB962C8B-B14F-4D97-AF65-F5344CB8AC3E}">
        <p14:creationId xmlns:p14="http://schemas.microsoft.com/office/powerpoint/2010/main" val="2149939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3287503" y="24277"/>
            <a:ext cx="6357302" cy="769956"/>
          </a:xfrm>
        </p:spPr>
        <p:txBody>
          <a:bodyPr rtlCol="0"/>
          <a:lstStyle/>
          <a:p>
            <a:pPr rtl="0"/>
            <a:r>
              <a:rPr lang="fr"/>
              <a:t>Click to edit Master title style</a:t>
            </a:r>
          </a:p>
        </p:txBody>
      </p:sp>
    </p:spTree>
    <p:extLst>
      <p:ext uri="{BB962C8B-B14F-4D97-AF65-F5344CB8AC3E}">
        <p14:creationId xmlns:p14="http://schemas.microsoft.com/office/powerpoint/2010/main" val="1894476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rtlCol="0">
            <a:noAutofit/>
          </a:bodyPr>
          <a:lstStyle>
            <a:lvl1pPr>
              <a:defRPr sz="1400">
                <a:solidFill>
                  <a:schemeClr val="bg1"/>
                </a:solidFill>
                <a:latin typeface="+mn-lt"/>
                <a:ea typeface="+mn-ea"/>
                <a:cs typeface="+mn-cs"/>
              </a:defRPr>
            </a:lvl1pPr>
          </a:lstStyle>
          <a:p>
            <a:pPr rtl="0"/>
            <a:r>
              <a:rPr lang="f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rtlCol="0"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pic>
        <p:nvPicPr>
          <p:cNvPr id="13" name="Graphic 12">
            <a:extLst>
              <a:ext uri="{FF2B5EF4-FFF2-40B4-BE49-F238E27FC236}">
                <a16:creationId xmlns:a16="http://schemas.microsoft.com/office/drawing/2014/main" id="{97B6CDA0-037D-4140-80A3-488E5FA0B7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grpSp>
        <p:nvGrpSpPr>
          <p:cNvPr id="5" name="Group 4">
            <a:extLst>
              <a:ext uri="{FF2B5EF4-FFF2-40B4-BE49-F238E27FC236}">
                <a16:creationId xmlns:a16="http://schemas.microsoft.com/office/drawing/2014/main" id="{950FB736-EC6A-6339-F925-4816047545D4}"/>
              </a:ext>
            </a:extLst>
          </p:cNvPr>
          <p:cNvGrpSpPr/>
          <p:nvPr userDrawn="1"/>
        </p:nvGrpSpPr>
        <p:grpSpPr>
          <a:xfrm>
            <a:off x="1" y="5791200"/>
            <a:ext cx="12191999" cy="1066800"/>
            <a:chOff x="1" y="5791200"/>
            <a:chExt cx="12191999" cy="1066800"/>
          </a:xfrm>
        </p:grpSpPr>
        <p:sp>
          <p:nvSpPr>
            <p:cNvPr id="6" name="Rectangle 5">
              <a:extLst>
                <a:ext uri="{FF2B5EF4-FFF2-40B4-BE49-F238E27FC236}">
                  <a16:creationId xmlns:a16="http://schemas.microsoft.com/office/drawing/2014/main" id="{DD42CB1A-A610-3A10-E90E-CBAE9BE961C3}"/>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Graphic 6">
              <a:extLst>
                <a:ext uri="{FF2B5EF4-FFF2-40B4-BE49-F238E27FC236}">
                  <a16:creationId xmlns:a16="http://schemas.microsoft.com/office/drawing/2014/main" id="{EB44C27A-A563-EE98-647F-47CAD9E7D1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07" y="5861645"/>
              <a:ext cx="1815553" cy="944388"/>
            </a:xfrm>
            <a:prstGeom prst="rect">
              <a:avLst/>
            </a:prstGeom>
          </p:spPr>
        </p:pic>
        <p:pic>
          <p:nvPicPr>
            <p:cNvPr id="8" name="Picture 7">
              <a:extLst>
                <a:ext uri="{FF2B5EF4-FFF2-40B4-BE49-F238E27FC236}">
                  <a16:creationId xmlns:a16="http://schemas.microsoft.com/office/drawing/2014/main" id="{2C8F0EC6-8CBB-0C3F-CF3E-3093B5A6879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008875FA-B9A7-3552-C39D-97152F2A1352}"/>
              </a:ext>
            </a:extLst>
          </p:cNvPr>
          <p:cNvPicPr>
            <a:picLocks noChangeAspect="1"/>
          </p:cNvPicPr>
          <p:nvPr userDrawn="1"/>
        </p:nvPicPr>
        <p:blipFill>
          <a:blip r:embed="rId11"/>
          <a:stretch>
            <a:fillRect/>
          </a:stretch>
        </p:blipFill>
        <p:spPr>
          <a:xfrm>
            <a:off x="-1" y="0"/>
            <a:ext cx="9543011" cy="5813939"/>
          </a:xfrm>
          <a:prstGeom prst="rect">
            <a:avLst/>
          </a:prstGeom>
        </p:spPr>
      </p:pic>
    </p:spTree>
    <p:extLst>
      <p:ext uri="{BB962C8B-B14F-4D97-AF65-F5344CB8AC3E}">
        <p14:creationId xmlns:p14="http://schemas.microsoft.com/office/powerpoint/2010/main" val="281207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rtlCol="0">
            <a:noAutofit/>
          </a:bodyPr>
          <a:lstStyle>
            <a:lvl1pPr>
              <a:defRPr sz="1400">
                <a:solidFill>
                  <a:schemeClr val="bg1"/>
                </a:solidFill>
                <a:latin typeface="+mn-lt"/>
                <a:ea typeface="+mn-ea"/>
                <a:cs typeface="+mn-cs"/>
              </a:defRPr>
            </a:lvl1pPr>
          </a:lstStyle>
          <a:p>
            <a:pPr rtl="0"/>
            <a:r>
              <a:rPr lang="f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rtlCol="0"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rtlCol="0"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pPr rtl="0"/>
            <a:r>
              <a:rPr lang="fr"/>
              <a:t>Dark Background </a:t>
            </a:r>
            <a:br>
              <a:rPr lang="en-US"/>
            </a:br>
            <a:r>
              <a:rPr lang="fr"/>
              <a:t>Title</a:t>
            </a:r>
          </a:p>
        </p:txBody>
      </p:sp>
      <p:pic>
        <p:nvPicPr>
          <p:cNvPr id="5" name="Picture 4">
            <a:extLst>
              <a:ext uri="{FF2B5EF4-FFF2-40B4-BE49-F238E27FC236}">
                <a16:creationId xmlns:a16="http://schemas.microsoft.com/office/drawing/2014/main" id="{652E7CF0-C273-54D9-D3F1-CF92A79EE92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348686" y="6128193"/>
            <a:ext cx="1843314" cy="767472"/>
          </a:xfrm>
          <a:prstGeom prst="rect">
            <a:avLst/>
          </a:prstGeom>
          <a:noFill/>
          <a:ln>
            <a:noFill/>
          </a:ln>
        </p:spPr>
      </p:pic>
      <p:grpSp>
        <p:nvGrpSpPr>
          <p:cNvPr id="6" name="Group 5">
            <a:extLst>
              <a:ext uri="{FF2B5EF4-FFF2-40B4-BE49-F238E27FC236}">
                <a16:creationId xmlns:a16="http://schemas.microsoft.com/office/drawing/2014/main" id="{3904E3BB-3F9B-C884-B5BD-568784732202}"/>
              </a:ext>
            </a:extLst>
          </p:cNvPr>
          <p:cNvGrpSpPr/>
          <p:nvPr userDrawn="1"/>
        </p:nvGrpSpPr>
        <p:grpSpPr>
          <a:xfrm>
            <a:off x="1" y="5791200"/>
            <a:ext cx="12191999" cy="1066800"/>
            <a:chOff x="1" y="5791200"/>
            <a:chExt cx="12191999" cy="1066800"/>
          </a:xfrm>
        </p:grpSpPr>
        <p:sp>
          <p:nvSpPr>
            <p:cNvPr id="7" name="Rectangle 6">
              <a:extLst>
                <a:ext uri="{FF2B5EF4-FFF2-40B4-BE49-F238E27FC236}">
                  <a16:creationId xmlns:a16="http://schemas.microsoft.com/office/drawing/2014/main" id="{8273C397-C0AC-66D7-A0D3-164596FCC431}"/>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8" name="Graphic 7">
              <a:extLst>
                <a:ext uri="{FF2B5EF4-FFF2-40B4-BE49-F238E27FC236}">
                  <a16:creationId xmlns:a16="http://schemas.microsoft.com/office/drawing/2014/main" id="{7CF27763-8C5F-928B-C012-B8C04A2ED0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907" y="5861645"/>
              <a:ext cx="1815553" cy="944388"/>
            </a:xfrm>
            <a:prstGeom prst="rect">
              <a:avLst/>
            </a:prstGeom>
          </p:spPr>
        </p:pic>
        <p:pic>
          <p:nvPicPr>
            <p:cNvPr id="9" name="Picture 8">
              <a:extLst>
                <a:ext uri="{FF2B5EF4-FFF2-40B4-BE49-F238E27FC236}">
                  <a16:creationId xmlns:a16="http://schemas.microsoft.com/office/drawing/2014/main" id="{E7CB4F51-2EBB-7CF9-6A36-4B573CA268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06500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0DF433-89A5-4CF9-AA6C-F9B1F2E4C0C2}"/>
              </a:ext>
            </a:extLst>
          </p:cNvPr>
          <p:cNvGraphicFramePr>
            <a:graphicFrameLocks noChangeAspect="1"/>
          </p:cNvGraphicFramePr>
          <p:nvPr userDrawn="1">
            <p:custDataLst>
              <p:tags r:id="rId1"/>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20DF433-89A5-4CF9-AA6C-F9B1F2E4C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p:nvPr>
        </p:nvSpPr>
        <p:spPr>
          <a:xfrm>
            <a:off x="504825" y="628651"/>
            <a:ext cx="11341990" cy="495300"/>
          </a:xfrm>
        </p:spPr>
        <p:txBody>
          <a:bodyPr vert="horz" lIns="502920" tIns="0" rIns="0" bIns="0" rtlCol="0"/>
          <a:lstStyle>
            <a:lvl1pPr>
              <a:defRPr sz="3000">
                <a:latin typeface="+mj-lt"/>
                <a:ea typeface="+mj-ea"/>
                <a:cs typeface="+mj-cs"/>
              </a:defRPr>
            </a:lvl1pPr>
          </a:lstStyle>
          <a:p>
            <a:pPr rtl="0"/>
            <a:endParaRPr lang="en-US"/>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537029" y="1436914"/>
            <a:ext cx="11100235" cy="4302319"/>
          </a:xfrm>
        </p:spPr>
        <p:txBody>
          <a:bodyPr rtlCol="0"/>
          <a:lstStyle>
            <a:lvl1pPr>
              <a:lnSpc>
                <a:spcPct val="100000"/>
              </a:lnSpc>
              <a:spcBef>
                <a:spcPts val="300"/>
              </a:spcBef>
              <a:spcAft>
                <a:spcPts val="300"/>
              </a:spcAft>
              <a:defRPr sz="2000">
                <a:latin typeface="+mn-lt"/>
                <a:ea typeface="+mn-ea"/>
                <a:cs typeface="+mn-cs"/>
              </a:defRPr>
            </a:lvl1pPr>
            <a:lvl2pPr>
              <a:lnSpc>
                <a:spcPct val="100000"/>
              </a:lnSpc>
              <a:spcBef>
                <a:spcPts val="300"/>
              </a:spcBef>
              <a:spcAft>
                <a:spcPts val="300"/>
              </a:spcAft>
              <a:defRPr sz="2000">
                <a:latin typeface="+mn-lt"/>
                <a:ea typeface="+mn-ea"/>
                <a:cs typeface="+mn-cs"/>
              </a:defRPr>
            </a:lvl2pPr>
            <a:lvl3pPr>
              <a:lnSpc>
                <a:spcPct val="100000"/>
              </a:lnSpc>
              <a:spcBef>
                <a:spcPts val="300"/>
              </a:spcBef>
              <a:spcAft>
                <a:spcPts val="300"/>
              </a:spcAft>
              <a:defRPr sz="2000">
                <a:latin typeface="+mn-lt"/>
                <a:ea typeface="+mn-ea"/>
                <a:cs typeface="+mn-cs"/>
              </a:defRPr>
            </a:lvl3pPr>
            <a:lvl4pPr>
              <a:lnSpc>
                <a:spcPct val="100000"/>
              </a:lnSpc>
              <a:spcBef>
                <a:spcPts val="300"/>
              </a:spcBef>
              <a:spcAft>
                <a:spcPts val="300"/>
              </a:spcAft>
              <a:defRPr sz="2800">
                <a:latin typeface="+mn-lt"/>
                <a:ea typeface="+mn-ea"/>
                <a:cs typeface="+mn-cs"/>
              </a:defRPr>
            </a:lvl4pPr>
            <a:lvl5pPr>
              <a:lnSpc>
                <a:spcPct val="100000"/>
              </a:lnSpc>
              <a:spcBef>
                <a:spcPts val="300"/>
              </a:spcBef>
              <a:spcAft>
                <a:spcPts val="300"/>
              </a:spcAft>
              <a:defRPr sz="2800">
                <a:latin typeface="+mn-lt"/>
                <a:ea typeface="+mn-ea"/>
                <a:cs typeface="+mn-cs"/>
              </a:defRPr>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pic>
        <p:nvPicPr>
          <p:cNvPr id="3" name="Picture 2">
            <a:extLst>
              <a:ext uri="{FF2B5EF4-FFF2-40B4-BE49-F238E27FC236}">
                <a16:creationId xmlns:a16="http://schemas.microsoft.com/office/drawing/2014/main" id="{FA66EA9B-DF72-E2D7-3656-79BC5FFF2B8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561115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97277112-B066-4F04-9F88-9B4F7F0740D9}"/>
              </a:ext>
            </a:extLst>
          </p:cNvPr>
          <p:cNvSpPr/>
          <p:nvPr userDrawn="1">
            <p:custDataLst>
              <p:tags r:id="rId2"/>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443198"/>
          </a:xfrm>
          <a:prstGeom prst="rect">
            <a:avLst/>
          </a:prstGeom>
        </p:spPr>
        <p:txBody>
          <a:bodyPr vert="horz" wrap="square" lIns="0" tIns="0" rIns="0" bIns="0" rtlCol="0" anchor="t" anchorCtr="0">
            <a:spAutoFit/>
          </a:bodyPr>
          <a:lstStyle>
            <a:lvl1pPr>
              <a:defRPr sz="3200">
                <a:solidFill>
                  <a:schemeClr val="bg1"/>
                </a:solidFill>
                <a:latin typeface="+mj-lt"/>
                <a:ea typeface="+mj-ea"/>
                <a:cs typeface="+mj-cs"/>
              </a:defRPr>
            </a:lvl1pPr>
          </a:lstStyle>
          <a:p>
            <a:pPr lvl="0" rtl="0"/>
            <a:r>
              <a:rPr lang="fr"/>
              <a:t>Section title</a:t>
            </a:r>
            <a:endParaRPr lang="en-US"/>
          </a:p>
        </p:txBody>
      </p:sp>
      <p:pic>
        <p:nvPicPr>
          <p:cNvPr id="9" name="Picture 8" descr="A group of people injecting a child&#10;&#10;Description automatically generated">
            <a:extLst>
              <a:ext uri="{FF2B5EF4-FFF2-40B4-BE49-F238E27FC236}">
                <a16:creationId xmlns:a16="http://schemas.microsoft.com/office/drawing/2014/main" id="{EC5E7F4E-B2DB-0562-D4E7-678F7576D264}"/>
              </a:ext>
            </a:extLst>
          </p:cNvPr>
          <p:cNvPicPr>
            <a:picLocks noChangeAspect="1"/>
          </p:cNvPicPr>
          <p:nvPr userDrawn="1"/>
        </p:nvPicPr>
        <p:blipFill>
          <a:blip r:embed="rId7"/>
          <a:stretch>
            <a:fillRect/>
          </a:stretch>
        </p:blipFill>
        <p:spPr>
          <a:xfrm>
            <a:off x="6084916" y="0"/>
            <a:ext cx="6107084" cy="3720651"/>
          </a:xfrm>
          <a:prstGeom prst="rect">
            <a:avLst/>
          </a:prstGeom>
        </p:spPr>
      </p:pic>
      <p:pic>
        <p:nvPicPr>
          <p:cNvPr id="14" name="Picture 13" descr="A group of people standing outside&#10;&#10;Description automatically generated">
            <a:extLst>
              <a:ext uri="{FF2B5EF4-FFF2-40B4-BE49-F238E27FC236}">
                <a16:creationId xmlns:a16="http://schemas.microsoft.com/office/drawing/2014/main" id="{7F327C17-FC75-8F04-7574-7CFB4E186235}"/>
              </a:ext>
            </a:extLst>
          </p:cNvPr>
          <p:cNvPicPr>
            <a:picLocks noChangeAspect="1"/>
          </p:cNvPicPr>
          <p:nvPr userDrawn="1"/>
        </p:nvPicPr>
        <p:blipFill>
          <a:blip r:embed="rId8"/>
          <a:stretch>
            <a:fillRect/>
          </a:stretch>
        </p:blipFill>
        <p:spPr>
          <a:xfrm rot="5400000">
            <a:off x="5636272" y="4069081"/>
            <a:ext cx="3187339" cy="2390503"/>
          </a:xfrm>
          <a:prstGeom prst="rect">
            <a:avLst/>
          </a:prstGeom>
        </p:spPr>
      </p:pic>
      <p:pic>
        <p:nvPicPr>
          <p:cNvPr id="17" name="Picture 16" descr="A group of people in protective gear sitting at a table&#10;&#10;Description automatically generated">
            <a:extLst>
              <a:ext uri="{FF2B5EF4-FFF2-40B4-BE49-F238E27FC236}">
                <a16:creationId xmlns:a16="http://schemas.microsoft.com/office/drawing/2014/main" id="{A6DA06B1-B9AA-04C0-1F3A-8949B69D4B46}"/>
              </a:ext>
            </a:extLst>
          </p:cNvPr>
          <p:cNvPicPr>
            <a:picLocks noChangeAspect="1"/>
          </p:cNvPicPr>
          <p:nvPr userDrawn="1"/>
        </p:nvPicPr>
        <p:blipFill>
          <a:blip r:embed="rId9"/>
          <a:stretch>
            <a:fillRect/>
          </a:stretch>
        </p:blipFill>
        <p:spPr>
          <a:xfrm>
            <a:off x="8035638" y="3644537"/>
            <a:ext cx="4178530" cy="3213463"/>
          </a:xfrm>
          <a:prstGeom prst="rect">
            <a:avLst/>
          </a:prstGeom>
        </p:spPr>
      </p:pic>
    </p:spTree>
    <p:extLst>
      <p:ext uri="{BB962C8B-B14F-4D97-AF65-F5344CB8AC3E}">
        <p14:creationId xmlns:p14="http://schemas.microsoft.com/office/powerpoint/2010/main" val="177375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a16="http://schemas.microsoft.com/office/drawing/2014/main" id="{415A8081-2D92-44EB-9471-33B0FAA1CC77}"/>
              </a:ext>
            </a:extLst>
          </p:cNvPr>
          <p:cNvSpPr/>
          <p:nvPr userDrawn="1">
            <p:custDataLst>
              <p:tags r:id="rId2"/>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sz="3200">
                <a:solidFill>
                  <a:schemeClr val="bg1"/>
                </a:solidFill>
                <a:latin typeface="+mj-lt"/>
                <a:ea typeface="+mj-ea"/>
                <a:cs typeface="+mj-cs"/>
              </a:defRPr>
            </a:lvl1pPr>
          </a:lstStyle>
          <a:p>
            <a:pPr lvl="0" rtl="0"/>
            <a:r>
              <a:rPr lang="fr"/>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rtlCol="0"/>
          <a:lstStyle>
            <a:lvl1pPr>
              <a:defRPr>
                <a:latin typeface="+mn-lt"/>
                <a:ea typeface="+mn-ea"/>
                <a:cs typeface="+mn-cs"/>
              </a:defRPr>
            </a:lvl1pPr>
          </a:lstStyle>
          <a:p>
            <a:pPr rtl="0"/>
            <a:endParaRPr lang="en-GB"/>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96DA6E-E9EF-6193-2069-6EDC0A72D7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1699228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a:xfrm>
            <a:off x="523875" y="1371600"/>
            <a:ext cx="5354609" cy="4805363"/>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9" name="Content Placeholder 2">
            <a:extLst>
              <a:ext uri="{FF2B5EF4-FFF2-40B4-BE49-F238E27FC236}">
                <a16:creationId xmlns:a16="http://schemas.microsoft.com/office/drawing/2014/main" id="{53DE1130-1D8D-4605-8E7C-4425EF80A62C}"/>
              </a:ext>
            </a:extLst>
          </p:cNvPr>
          <p:cNvSpPr>
            <a:spLocks noGrp="1"/>
          </p:cNvSpPr>
          <p:nvPr>
            <p:ph idx="11"/>
          </p:nvPr>
        </p:nvSpPr>
        <p:spPr>
          <a:xfrm>
            <a:off x="6237315" y="1371599"/>
            <a:ext cx="5354609" cy="4805363"/>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89874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724C7097-2333-8CAB-1A05-91EB665A8C2E}"/>
              </a:ext>
            </a:extLst>
          </p:cNvPr>
          <p:cNvSpPr>
            <a:spLocks noGrp="1"/>
          </p:cNvSpPr>
          <p:nvPr>
            <p:ph type="dt" sz="half" idx="10"/>
          </p:nvPr>
        </p:nvSpPr>
        <p:spPr>
          <a:xfrm>
            <a:off x="828675" y="6384925"/>
            <a:ext cx="2743200" cy="365125"/>
          </a:xfrm>
          <a:prstGeom prst="rect">
            <a:avLst/>
          </a:prstGeom>
        </p:spPr>
        <p:txBody>
          <a:bodyPr rtlCol="0"/>
          <a:lstStyle/>
          <a:p>
            <a:pPr rtl="0"/>
            <a:fld id="{CAE68D05-F97D-467C-8401-71C6ABB950DF}" type="datetimeFigureOut">
              <a:rPr lang="en-US" smtClean="0"/>
              <a:t>9/12/2024</a:t>
            </a:fld>
            <a:endParaRPr lang="en-US"/>
          </a:p>
        </p:txBody>
      </p:sp>
      <p:sp>
        <p:nvSpPr>
          <p:cNvPr id="5" name="Footer Placeholder 4">
            <a:extLst>
              <a:ext uri="{FF2B5EF4-FFF2-40B4-BE49-F238E27FC236}">
                <a16:creationId xmlns:a16="http://schemas.microsoft.com/office/drawing/2014/main" id="{425AB415-5BCC-424D-A46F-1DEBD7DC19D3}"/>
              </a:ext>
            </a:extLst>
          </p:cNvPr>
          <p:cNvSpPr>
            <a:spLocks noGrp="1"/>
          </p:cNvSpPr>
          <p:nvPr>
            <p:ph type="ftr" sz="quarter" idx="11"/>
          </p:nvPr>
        </p:nvSpPr>
        <p:spPr>
          <a:xfrm>
            <a:off x="4038600" y="6356350"/>
            <a:ext cx="4114800" cy="365125"/>
          </a:xfrm>
          <a:prstGeom prst="rect">
            <a:avLst/>
          </a:prstGeom>
        </p:spPr>
        <p:txBody>
          <a:bodyPr rtlCol="0"/>
          <a:lstStyle/>
          <a:p>
            <a:pPr rtl="0"/>
            <a:endParaRPr lang="en-US"/>
          </a:p>
        </p:txBody>
      </p:sp>
      <p:sp>
        <p:nvSpPr>
          <p:cNvPr id="6" name="Slide Number Placeholder 5">
            <a:extLst>
              <a:ext uri="{FF2B5EF4-FFF2-40B4-BE49-F238E27FC236}">
                <a16:creationId xmlns:a16="http://schemas.microsoft.com/office/drawing/2014/main" id="{B43251F1-311A-9792-9B5A-A06605EDD02D}"/>
              </a:ext>
            </a:extLst>
          </p:cNvPr>
          <p:cNvSpPr>
            <a:spLocks noGrp="1"/>
          </p:cNvSpPr>
          <p:nvPr>
            <p:ph type="sldNum" sz="quarter" idx="12"/>
          </p:nvPr>
        </p:nvSpPr>
        <p:spPr>
          <a:xfrm>
            <a:off x="8610600" y="6356350"/>
            <a:ext cx="2743200" cy="365125"/>
          </a:xfrm>
          <a:prstGeom prst="rect">
            <a:avLst/>
          </a:prstGeom>
        </p:spPr>
        <p:txBody>
          <a:bodyPr rtlCol="0"/>
          <a:lstStyle/>
          <a:p>
            <a:pPr rtl="0"/>
            <a:fld id="{F17297C8-E3B8-4F60-B00F-15138952CB46}" type="slidenum">
              <a:rPr lang="en-US" smtClean="0"/>
              <a:t>‹N°›</a:t>
            </a:fld>
            <a:endParaRPr lang="en-US"/>
          </a:p>
        </p:txBody>
      </p:sp>
    </p:spTree>
    <p:extLst>
      <p:ext uri="{BB962C8B-B14F-4D97-AF65-F5344CB8AC3E}">
        <p14:creationId xmlns:p14="http://schemas.microsoft.com/office/powerpoint/2010/main" val="196722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ABC9-066E-FAED-4B8A-0CFE4E211D53}"/>
              </a:ext>
            </a:extLst>
          </p:cNvPr>
          <p:cNvSpPr>
            <a:spLocks noGrp="1"/>
          </p:cNvSpPr>
          <p:nvPr>
            <p:ph type="title"/>
          </p:nvPr>
        </p:nvSpPr>
        <p:spPr>
          <a:xfrm>
            <a:off x="831850" y="1709738"/>
            <a:ext cx="10515600" cy="2852737"/>
          </a:xfrm>
        </p:spPr>
        <p:txBody>
          <a:bodyPr rtlCol="0" anchor="b"/>
          <a:lstStyle>
            <a:lvl1pPr>
              <a:defRPr sz="6000"/>
            </a:lvl1pPr>
          </a:lstStyle>
          <a:p>
            <a:pPr rtl="0"/>
            <a:r>
              <a:rPr lang="fr"/>
              <a:t>Click to edit Master title style</a:t>
            </a:r>
          </a:p>
        </p:txBody>
      </p:sp>
      <p:sp>
        <p:nvSpPr>
          <p:cNvPr id="3" name="Text Placeholder 2">
            <a:extLst>
              <a:ext uri="{FF2B5EF4-FFF2-40B4-BE49-F238E27FC236}">
                <a16:creationId xmlns:a16="http://schemas.microsoft.com/office/drawing/2014/main" id="{2D85FAFF-E1A9-C1FC-0C4C-54AC4A646EA1}"/>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4" name="Date Placeholder 3">
            <a:extLst>
              <a:ext uri="{FF2B5EF4-FFF2-40B4-BE49-F238E27FC236}">
                <a16:creationId xmlns:a16="http://schemas.microsoft.com/office/drawing/2014/main" id="{5766C5AA-AC40-0010-200D-63B52B8C1156}"/>
              </a:ext>
            </a:extLst>
          </p:cNvPr>
          <p:cNvSpPr>
            <a:spLocks noGrp="1"/>
          </p:cNvSpPr>
          <p:nvPr>
            <p:ph type="dt" sz="half" idx="10"/>
          </p:nvPr>
        </p:nvSpPr>
        <p:spPr>
          <a:xfrm>
            <a:off x="828675" y="6384925"/>
            <a:ext cx="2743200" cy="365125"/>
          </a:xfrm>
          <a:prstGeom prst="rect">
            <a:avLst/>
          </a:prstGeom>
        </p:spPr>
        <p:txBody>
          <a:bodyPr rtlCol="0"/>
          <a:lstStyle/>
          <a:p>
            <a:pPr rtl="0"/>
            <a:fld id="{CAE68D05-F97D-467C-8401-71C6ABB950DF}" type="datetimeFigureOut">
              <a:rPr lang="en-US" smtClean="0"/>
              <a:t>9/12/2024</a:t>
            </a:fld>
            <a:endParaRPr lang="en-US"/>
          </a:p>
        </p:txBody>
      </p:sp>
      <p:sp>
        <p:nvSpPr>
          <p:cNvPr id="5" name="Footer Placeholder 4">
            <a:extLst>
              <a:ext uri="{FF2B5EF4-FFF2-40B4-BE49-F238E27FC236}">
                <a16:creationId xmlns:a16="http://schemas.microsoft.com/office/drawing/2014/main" id="{8AB81B38-4A7B-EE1E-4BA5-837259A78E56}"/>
              </a:ext>
            </a:extLst>
          </p:cNvPr>
          <p:cNvSpPr>
            <a:spLocks noGrp="1"/>
          </p:cNvSpPr>
          <p:nvPr>
            <p:ph type="ftr" sz="quarter" idx="11"/>
          </p:nvPr>
        </p:nvSpPr>
        <p:spPr>
          <a:xfrm>
            <a:off x="4038600" y="6356350"/>
            <a:ext cx="4114800" cy="365125"/>
          </a:xfrm>
          <a:prstGeom prst="rect">
            <a:avLst/>
          </a:prstGeom>
        </p:spPr>
        <p:txBody>
          <a:bodyPr rtlCol="0"/>
          <a:lstStyle/>
          <a:p>
            <a:pPr rtl="0"/>
            <a:endParaRPr lang="en-US"/>
          </a:p>
        </p:txBody>
      </p:sp>
      <p:sp>
        <p:nvSpPr>
          <p:cNvPr id="6" name="Slide Number Placeholder 5">
            <a:extLst>
              <a:ext uri="{FF2B5EF4-FFF2-40B4-BE49-F238E27FC236}">
                <a16:creationId xmlns:a16="http://schemas.microsoft.com/office/drawing/2014/main" id="{22C0CEF7-E0B5-773C-1043-A0CB6C1B52A3}"/>
              </a:ext>
            </a:extLst>
          </p:cNvPr>
          <p:cNvSpPr>
            <a:spLocks noGrp="1"/>
          </p:cNvSpPr>
          <p:nvPr>
            <p:ph type="sldNum" sz="quarter" idx="12"/>
          </p:nvPr>
        </p:nvSpPr>
        <p:spPr>
          <a:xfrm>
            <a:off x="8610600" y="6356350"/>
            <a:ext cx="2743200" cy="365125"/>
          </a:xfrm>
          <a:prstGeom prst="rect">
            <a:avLst/>
          </a:prstGeom>
        </p:spPr>
        <p:txBody>
          <a:bodyPr rtlCol="0"/>
          <a:lstStyle/>
          <a:p>
            <a:pPr rtl="0"/>
            <a:fld id="{F17297C8-E3B8-4F60-B00F-15138952CB46}" type="slidenum">
              <a:rPr lang="en-US" smtClean="0"/>
              <a:t>‹N°›</a:t>
            </a:fld>
            <a:endParaRPr lang="en-US"/>
          </a:p>
        </p:txBody>
      </p:sp>
    </p:spTree>
    <p:extLst>
      <p:ext uri="{BB962C8B-B14F-4D97-AF65-F5344CB8AC3E}">
        <p14:creationId xmlns:p14="http://schemas.microsoft.com/office/powerpoint/2010/main" val="367891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4.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pPr rtl="0"/>
            <a:r>
              <a:rPr lang="fr"/>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a:p>
            <a:pPr lvl="5" rtl="0"/>
            <a:r>
              <a:rPr lang="fr"/>
              <a:t>Level six</a:t>
            </a:r>
          </a:p>
          <a:p>
            <a:pPr lvl="6" rtl="0"/>
            <a:r>
              <a:rPr lang="fr"/>
              <a:t>Level seven</a:t>
            </a:r>
          </a:p>
          <a:p>
            <a:pPr lvl="7" rtl="0"/>
            <a:r>
              <a:rPr lang="fr"/>
              <a:t>Level eight</a:t>
            </a:r>
          </a:p>
          <a:p>
            <a:pPr lvl="8" rtl="0"/>
            <a:r>
              <a:rPr lang="fr"/>
              <a:t>Level nine</a:t>
            </a:r>
          </a:p>
        </p:txBody>
      </p:sp>
    </p:spTree>
    <p:extLst>
      <p:ext uri="{BB962C8B-B14F-4D97-AF65-F5344CB8AC3E}">
        <p14:creationId xmlns:p14="http://schemas.microsoft.com/office/powerpoint/2010/main" val="32678984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825" r:id="rId3"/>
    <p:sldLayoutId id="2147483827" r:id="rId4"/>
    <p:sldLayoutId id="2147483815" r:id="rId5"/>
    <p:sldLayoutId id="2147483817"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1C99F-FFCC-C423-131D-5D8B5B747CA5}"/>
              </a:ext>
            </a:extLst>
          </p:cNvPr>
          <p:cNvSpPr>
            <a:spLocks noGrp="1"/>
          </p:cNvSpPr>
          <p:nvPr>
            <p:ph type="title"/>
          </p:nvPr>
        </p:nvSpPr>
        <p:spPr>
          <a:xfrm>
            <a:off x="552449" y="365126"/>
            <a:ext cx="11039475" cy="692150"/>
          </a:xfrm>
          <a:prstGeom prst="rect">
            <a:avLst/>
          </a:prstGeom>
        </p:spPr>
        <p:txBody>
          <a:bodyPr vert="horz" lIns="91440" tIns="45720" rIns="91440" bIns="45720" rtlCol="0" anchor="ctr">
            <a:normAutofit/>
          </a:bodyPr>
          <a:lstStyle/>
          <a:p>
            <a:pPr rtl="0"/>
            <a:r>
              <a:rPr lang="fr"/>
              <a:t>Click to edit Master title style</a:t>
            </a:r>
          </a:p>
        </p:txBody>
      </p:sp>
      <p:sp>
        <p:nvSpPr>
          <p:cNvPr id="3" name="Text Placeholder 2">
            <a:extLst>
              <a:ext uri="{FF2B5EF4-FFF2-40B4-BE49-F238E27FC236}">
                <a16:creationId xmlns:a16="http://schemas.microsoft.com/office/drawing/2014/main" id="{2061C911-1B22-BBB4-381A-8770147060E1}"/>
              </a:ext>
            </a:extLst>
          </p:cNvPr>
          <p:cNvSpPr>
            <a:spLocks noGrp="1"/>
          </p:cNvSpPr>
          <p:nvPr>
            <p:ph type="body" idx="1"/>
          </p:nvPr>
        </p:nvSpPr>
        <p:spPr>
          <a:xfrm>
            <a:off x="523875" y="1371600"/>
            <a:ext cx="11087099" cy="4805363"/>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AutoShape 2" descr="Home">
            <a:extLst>
              <a:ext uri="{FF2B5EF4-FFF2-40B4-BE49-F238E27FC236}">
                <a16:creationId xmlns:a16="http://schemas.microsoft.com/office/drawing/2014/main" id="{E9A1AA76-8E4C-442F-9B13-EA4709C62422}"/>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 name="AutoShape 4" descr="Home">
            <a:extLst>
              <a:ext uri="{FF2B5EF4-FFF2-40B4-BE49-F238E27FC236}">
                <a16:creationId xmlns:a16="http://schemas.microsoft.com/office/drawing/2014/main" id="{61ADE8A4-81A6-4DE9-9A78-B601CAB7F95A}"/>
              </a:ext>
            </a:extLst>
          </p:cNvPr>
          <p:cNvSpPr>
            <a:spLocks noChangeAspect="1" noChangeArrowheads="1"/>
          </p:cNvSpPr>
          <p:nvPr userDrawn="1"/>
        </p:nvSpPr>
        <p:spPr bwMode="auto">
          <a:xfrm>
            <a:off x="6095999" y="3428999"/>
            <a:ext cx="5255623" cy="52556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a:p>
        </p:txBody>
      </p:sp>
      <p:pic>
        <p:nvPicPr>
          <p:cNvPr id="9" name="Graphic 8">
            <a:extLst>
              <a:ext uri="{FF2B5EF4-FFF2-40B4-BE49-F238E27FC236}">
                <a16:creationId xmlns:a16="http://schemas.microsoft.com/office/drawing/2014/main" id="{C0B0195D-F5D5-4872-B74B-29029296ED9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010431" y="6268485"/>
            <a:ext cx="1047750" cy="501582"/>
          </a:xfrm>
          <a:prstGeom prst="rect">
            <a:avLst/>
          </a:prstGeom>
        </p:spPr>
      </p:pic>
    </p:spTree>
    <p:extLst>
      <p:ext uri="{BB962C8B-B14F-4D97-AF65-F5344CB8AC3E}">
        <p14:creationId xmlns:p14="http://schemas.microsoft.com/office/powerpoint/2010/main" val="651073860"/>
      </p:ext>
    </p:extLst>
  </p:cSld>
  <p:clrMap bg1="lt1" tx1="dk1" bg2="lt2" tx2="dk2" accent1="accent1" accent2="accent2" accent3="accent3" accent4="accent4" accent5="accent5" accent6="accent6" hlink="hlink" folHlink="folHlink"/>
  <p:sldLayoutIdLst>
    <p:sldLayoutId id="2147483836" r:id="rId1"/>
    <p:sldLayoutId id="2147483850" r:id="rId2"/>
    <p:sldLayoutId id="2147483837" r:id="rId3"/>
    <p:sldLayoutId id="2147483847" r:id="rId4"/>
    <p:sldLayoutId id="2147483849"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p:txStyles>
    <p:titleStyle>
      <a:lvl1pPr algn="l" defTabSz="914400" rtl="0" eaLnBrk="1" latinLnBrk="0" hangingPunct="1">
        <a:lnSpc>
          <a:spcPct val="90000"/>
        </a:lnSpc>
        <a:spcBef>
          <a:spcPct val="0"/>
        </a:spcBef>
        <a:buNone/>
        <a:defRPr sz="2800" b="1" kern="1200">
          <a:solidFill>
            <a:srgbClr val="05129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dx.doi.org/10.15585/mmwr.mm7316a1"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iris.who.int/bitstream/handle/10665/171823/WHO_EVD_SDS_REPORT_2015.1_eng.pdf?sequence=1&amp;isAllowed=y"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https://iris.who.int/bitstream/handle/10665/171823/WHO_EVD_SDS_REPORT_2015.1_eng.pdf?sequence=1&amp;isAllowed=y" TargetMode="Externa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descr="A person wearing a protective suit and gloves&#10;&#10;Description automatically generated">
            <a:extLst>
              <a:ext uri="{FF2B5EF4-FFF2-40B4-BE49-F238E27FC236}">
                <a16:creationId xmlns:a16="http://schemas.microsoft.com/office/drawing/2014/main" id="{110C4F2B-623E-0923-5434-184B6381792E}"/>
              </a:ext>
            </a:extLst>
          </p:cNvPr>
          <p:cNvPicPr>
            <a:picLocks noChangeAspect="1"/>
          </p:cNvPicPr>
          <p:nvPr/>
        </p:nvPicPr>
        <p:blipFill rotWithShape="1">
          <a:blip r:embed="rId3"/>
          <a:srcRect t="2877" b="2558"/>
          <a:stretch/>
        </p:blipFill>
        <p:spPr>
          <a:xfrm>
            <a:off x="2522358" y="10"/>
            <a:ext cx="9669642" cy="6857990"/>
          </a:xfrm>
          <a:prstGeom prst="rect">
            <a:avLst/>
          </a:prstGeom>
        </p:spPr>
      </p:pic>
      <p:sp>
        <p:nvSpPr>
          <p:cNvPr id="25"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a:extLst>
              <a:ext uri="{FF2B5EF4-FFF2-40B4-BE49-F238E27FC236}">
                <a16:creationId xmlns:a16="http://schemas.microsoft.com/office/drawing/2014/main" id="{4C071B59-F126-F10C-E518-B5DFACBEC111}"/>
              </a:ext>
            </a:extLst>
          </p:cNvPr>
          <p:cNvSpPr>
            <a:spLocks noGrp="1"/>
          </p:cNvSpPr>
          <p:nvPr>
            <p:ph type="title"/>
          </p:nvPr>
        </p:nvSpPr>
        <p:spPr>
          <a:xfrm>
            <a:off x="149768" y="2017942"/>
            <a:ext cx="4239083" cy="2066878"/>
          </a:xfrm>
          <a:noFill/>
        </p:spPr>
        <p:txBody>
          <a:bodyPr vert="horz" lIns="91440" tIns="45720" rIns="91440" bIns="45720" rtlCol="0" anchor="b">
            <a:normAutofit/>
          </a:bodyPr>
          <a:lstStyle/>
          <a:p>
            <a:pPr rtl="0"/>
            <a:r>
              <a:rPr lang="fr" sz="3200" b="1"/>
              <a:t>Pourquoi une vaccination préventive contre le virus Ebola ? </a:t>
            </a:r>
            <a:endParaRPr lang="en-US" sz="3200" b="1" dirty="0">
              <a:solidFill>
                <a:srgbClr val="051291"/>
              </a:solidFill>
            </a:endParaRPr>
          </a:p>
        </p:txBody>
      </p:sp>
      <p:pic>
        <p:nvPicPr>
          <p:cNvPr id="2" name="Graphic 1">
            <a:extLst>
              <a:ext uri="{FF2B5EF4-FFF2-40B4-BE49-F238E27FC236}">
                <a16:creationId xmlns:a16="http://schemas.microsoft.com/office/drawing/2014/main" id="{7D2E3E4D-EB71-0EAC-1ED4-2440AA925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7089" y="225682"/>
            <a:ext cx="1643452" cy="716854"/>
          </a:xfrm>
          <a:prstGeom prst="rect">
            <a:avLst/>
          </a:prstGeom>
        </p:spPr>
      </p:pic>
      <p:pic>
        <p:nvPicPr>
          <p:cNvPr id="9" name="Picture 8">
            <a:extLst>
              <a:ext uri="{FF2B5EF4-FFF2-40B4-BE49-F238E27FC236}">
                <a16:creationId xmlns:a16="http://schemas.microsoft.com/office/drawing/2014/main" id="{C0F10B34-1851-4F4A-822F-057387F84B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23027" y="6424674"/>
            <a:ext cx="1807514" cy="338050"/>
          </a:xfrm>
          <a:prstGeom prst="rect">
            <a:avLst/>
          </a:prstGeom>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5AEB5218-9DA8-09C8-5B23-909EC4BCB359}"/>
              </a:ext>
            </a:extLst>
          </p:cNvPr>
          <p:cNvSpPr txBox="1"/>
          <p:nvPr/>
        </p:nvSpPr>
        <p:spPr>
          <a:xfrm>
            <a:off x="149016" y="4408723"/>
            <a:ext cx="321039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rgbClr val="051291"/>
                </a:solidFill>
                <a:ea typeface="Calibri"/>
                <a:cs typeface="Calibri"/>
              </a:rPr>
              <a:t>Réunion des directeurs PEV</a:t>
            </a:r>
          </a:p>
          <a:p>
            <a:r>
              <a:rPr lang="fr-FR" b="1" dirty="0">
                <a:solidFill>
                  <a:srgbClr val="051291"/>
                </a:solidFill>
                <a:ea typeface="Calibri"/>
                <a:cs typeface="Calibri"/>
              </a:rPr>
              <a:t>Kinshasa, 12 septembre 2024</a:t>
            </a:r>
          </a:p>
        </p:txBody>
      </p:sp>
    </p:spTree>
    <p:extLst>
      <p:ext uri="{BB962C8B-B14F-4D97-AF65-F5344CB8AC3E}">
        <p14:creationId xmlns:p14="http://schemas.microsoft.com/office/powerpoint/2010/main" val="3086809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6A21FA-86A7-4C39-ADBC-AD71D4B2C787}"/>
              </a:ext>
            </a:extLst>
          </p:cNvPr>
          <p:cNvSpPr>
            <a:spLocks noGrp="1"/>
          </p:cNvSpPr>
          <p:nvPr>
            <p:ph type="title"/>
          </p:nvPr>
        </p:nvSpPr>
        <p:spPr/>
        <p:txBody>
          <a:bodyPr rtlCol="0">
            <a:noAutofit/>
          </a:bodyPr>
          <a:lstStyle/>
          <a:p>
            <a:pPr rtl="0"/>
            <a:r>
              <a:rPr lang="fr" sz="2500" b="1" dirty="0">
                <a:solidFill>
                  <a:srgbClr val="051291"/>
                </a:solidFill>
              </a:rPr>
              <a:t>Avant 2020, les épidémies de maladie à virus Ebola étaient liées à une transmission zoonotique, un phénomène nouveau ?</a:t>
            </a:r>
          </a:p>
        </p:txBody>
      </p:sp>
      <p:graphicFrame>
        <p:nvGraphicFramePr>
          <p:cNvPr id="6" name="Table 6">
            <a:extLst>
              <a:ext uri="{FF2B5EF4-FFF2-40B4-BE49-F238E27FC236}">
                <a16:creationId xmlns:a16="http://schemas.microsoft.com/office/drawing/2014/main" id="{49C900E6-9A23-43DE-9627-9898DA4095AA}"/>
              </a:ext>
            </a:extLst>
          </p:cNvPr>
          <p:cNvGraphicFramePr>
            <a:graphicFrameLocks noGrp="1"/>
          </p:cNvGraphicFramePr>
          <p:nvPr>
            <p:ph idx="1"/>
            <p:extLst>
              <p:ext uri="{D42A27DB-BD31-4B8C-83A1-F6EECF244321}">
                <p14:modId xmlns:p14="http://schemas.microsoft.com/office/powerpoint/2010/main" val="243056296"/>
              </p:ext>
            </p:extLst>
          </p:nvPr>
        </p:nvGraphicFramePr>
        <p:xfrm>
          <a:off x="7762333" y="1477998"/>
          <a:ext cx="4315792" cy="4530383"/>
        </p:xfrm>
        <a:graphic>
          <a:graphicData uri="http://schemas.openxmlformats.org/drawingml/2006/table">
            <a:tbl>
              <a:tblPr firstRow="1" bandRow="1">
                <a:tableStyleId>{9D7B26C5-4107-4FEC-AEDC-1716B250A1EF}</a:tableStyleId>
              </a:tblPr>
              <a:tblGrid>
                <a:gridCol w="936488">
                  <a:extLst>
                    <a:ext uri="{9D8B030D-6E8A-4147-A177-3AD203B41FA5}">
                      <a16:colId xmlns:a16="http://schemas.microsoft.com/office/drawing/2014/main" val="4084791796"/>
                    </a:ext>
                  </a:extLst>
                </a:gridCol>
                <a:gridCol w="1829460">
                  <a:extLst>
                    <a:ext uri="{9D8B030D-6E8A-4147-A177-3AD203B41FA5}">
                      <a16:colId xmlns:a16="http://schemas.microsoft.com/office/drawing/2014/main" val="2577874713"/>
                    </a:ext>
                  </a:extLst>
                </a:gridCol>
                <a:gridCol w="1549844">
                  <a:extLst>
                    <a:ext uri="{9D8B030D-6E8A-4147-A177-3AD203B41FA5}">
                      <a16:colId xmlns:a16="http://schemas.microsoft.com/office/drawing/2014/main" val="167831684"/>
                    </a:ext>
                  </a:extLst>
                </a:gridCol>
              </a:tblGrid>
              <a:tr h="0">
                <a:tc>
                  <a:txBody>
                    <a:bodyPr/>
                    <a:lstStyle/>
                    <a:p>
                      <a:pPr algn="ctr" rtl="0"/>
                      <a:r>
                        <a:rPr lang="fr" sz="1600"/>
                        <a:t>Année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rtl="0"/>
                      <a:r>
                        <a:rPr lang="fr" sz="1600"/>
                        <a:t>Lieu</a:t>
                      </a:r>
                    </a:p>
                  </a:txBody>
                  <a:tcP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rtl="0"/>
                      <a:r>
                        <a:rPr lang="fr" sz="1600"/>
                        <a:t>Cause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extLst>
                  <a:ext uri="{0D108BD9-81ED-4DB2-BD59-A6C34878D82A}">
                    <a16:rowId xmlns:a16="http://schemas.microsoft.com/office/drawing/2014/main" val="2197104062"/>
                  </a:ext>
                </a:extLst>
              </a:tr>
              <a:tr h="476543">
                <a:tc>
                  <a:txBody>
                    <a:bodyPr/>
                    <a:lstStyle/>
                    <a:p>
                      <a:pPr rtl="0"/>
                      <a:r>
                        <a:rPr lang="fr" sz="1600"/>
                        <a:t>2018</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rtl="0"/>
                      <a:r>
                        <a:rPr lang="fr" sz="1600"/>
                        <a:t>Équateur, RDC</a:t>
                      </a:r>
                    </a:p>
                  </a:txBody>
                  <a:tcPr>
                    <a:lnB w="12700" cap="flat" cmpd="sng" algn="ctr">
                      <a:solidFill>
                        <a:schemeClr val="tx1"/>
                      </a:solidFill>
                      <a:prstDash val="solid"/>
                      <a:round/>
                      <a:headEnd type="none" w="med" len="med"/>
                      <a:tailEnd type="none" w="med" len="med"/>
                    </a:lnB>
                    <a:noFill/>
                  </a:tcPr>
                </a:tc>
                <a:tc>
                  <a:txBody>
                    <a:bodyPr/>
                    <a:lstStyle/>
                    <a:p>
                      <a:pPr rtl="0"/>
                      <a:r>
                        <a:rPr lang="fr" sz="1600" b="0">
                          <a:solidFill>
                            <a:schemeClr val="tx1"/>
                          </a:solidFill>
                        </a:rPr>
                        <a:t>Contagion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040139"/>
                  </a:ext>
                </a:extLst>
              </a:tr>
              <a:tr h="476543">
                <a:tc>
                  <a:txBody>
                    <a:bodyPr/>
                    <a:lstStyle/>
                    <a:p>
                      <a:pPr rtl="0"/>
                      <a:r>
                        <a:rPr lang="fr" sz="1600"/>
                        <a:t>2018-2020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a:t>North Kivu, Ituri,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a:t>Contagion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6738301"/>
                  </a:ext>
                </a:extLst>
              </a:tr>
              <a:tr h="476543">
                <a:tc>
                  <a:txBody>
                    <a:bodyPr/>
                    <a:lstStyle/>
                    <a:p>
                      <a:pPr rtl="0"/>
                      <a:r>
                        <a:rPr lang="fr" sz="1600"/>
                        <a:t>2020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a:t>Équateur,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a:t>Contagion </a:t>
                      </a:r>
                    </a:p>
                    <a:p>
                      <a:pPr rtl="0"/>
                      <a:r>
                        <a:rPr lang="fr" sz="1600" b="1"/>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27672"/>
                  </a:ext>
                </a:extLst>
              </a:tr>
              <a:tr h="476543">
                <a:tc>
                  <a:txBody>
                    <a:bodyPr/>
                    <a:lstStyle/>
                    <a:p>
                      <a:pPr rtl="0"/>
                      <a:r>
                        <a:rPr lang="fr" sz="1600"/>
                        <a:t>2021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a:t>Nord Kivu,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b="1">
                          <a:solidFill>
                            <a:schemeClr val="tx1"/>
                          </a:solidFill>
                        </a:rPr>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9713778"/>
                  </a:ext>
                </a:extLst>
              </a:tr>
              <a:tr h="476543">
                <a:tc>
                  <a:txBody>
                    <a:bodyPr/>
                    <a:lstStyle/>
                    <a:p>
                      <a:pPr rtl="0"/>
                      <a:r>
                        <a:rPr lang="fr" sz="1600"/>
                        <a:t>2021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b="0" kern="1200">
                          <a:solidFill>
                            <a:schemeClr val="dk1"/>
                          </a:solidFill>
                          <a:effectLst/>
                        </a:rPr>
                        <a:t>N’Zérékoré, Guinée</a:t>
                      </a:r>
                      <a:endParaRPr lang="en-US" sz="16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b="1"/>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449723"/>
                  </a:ext>
                </a:extLst>
              </a:tr>
              <a:tr h="476543">
                <a:tc>
                  <a:txBody>
                    <a:bodyPr/>
                    <a:lstStyle/>
                    <a:p>
                      <a:pPr rtl="0"/>
                      <a:r>
                        <a:rPr lang="fr" sz="1600"/>
                        <a:t>2021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a:t>Nord Kivu,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b="1"/>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27558"/>
                  </a:ext>
                </a:extLst>
              </a:tr>
              <a:tr h="425006">
                <a:tc>
                  <a:txBody>
                    <a:bodyPr/>
                    <a:lstStyle/>
                    <a:p>
                      <a:pPr rtl="0"/>
                      <a:r>
                        <a:rPr lang="fr" sz="1600"/>
                        <a:t>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a:t>Nord Kivu,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lang="fr" sz="1600" b="1"/>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5822287"/>
                  </a:ext>
                </a:extLst>
              </a:tr>
            </a:tbl>
          </a:graphicData>
        </a:graphic>
      </p:graphicFrame>
      <p:sp>
        <p:nvSpPr>
          <p:cNvPr id="9" name="Content Placeholder 8">
            <a:extLst>
              <a:ext uri="{FF2B5EF4-FFF2-40B4-BE49-F238E27FC236}">
                <a16:creationId xmlns:a16="http://schemas.microsoft.com/office/drawing/2014/main" id="{331A2381-4D5C-4084-9BCC-7EC71CAFF5F2}"/>
              </a:ext>
            </a:extLst>
          </p:cNvPr>
          <p:cNvSpPr>
            <a:spLocks noGrp="1"/>
          </p:cNvSpPr>
          <p:nvPr>
            <p:ph idx="11"/>
          </p:nvPr>
        </p:nvSpPr>
        <p:spPr>
          <a:xfrm>
            <a:off x="661181" y="1380477"/>
            <a:ext cx="6790957" cy="4401345"/>
          </a:xfrm>
        </p:spPr>
        <p:txBody>
          <a:bodyPr rtlCol="0">
            <a:noAutofit/>
          </a:bodyPr>
          <a:lstStyle/>
          <a:p>
            <a:pPr marL="0" indent="0" algn="just" rtl="0">
              <a:spcBef>
                <a:spcPts val="300"/>
              </a:spcBef>
              <a:buNone/>
            </a:pPr>
            <a:r>
              <a:rPr lang="fr" sz="1800" dirty="0"/>
              <a:t> Flambées épidémiques liées aux survivants et à la persistance virales, mais mode de transmission inconnu</a:t>
            </a:r>
          </a:p>
          <a:p>
            <a:pPr algn="just" rtl="0">
              <a:spcBef>
                <a:spcPts val="300"/>
              </a:spcBef>
            </a:pPr>
            <a:r>
              <a:rPr lang="fr" sz="1800" dirty="0">
                <a:ea typeface="Calibri" panose="020F0502020204030204" pitchFamily="34" charset="0"/>
                <a:cs typeface="Times New Roman" panose="02020603050405020304" pitchFamily="18" charset="0"/>
              </a:rPr>
              <a:t>Le virus peut se cacher dans des sites immunologiquement privilégiés tels que le placenta, les testicules, le liquide synovial, le liquide oculaire et le système nerveux central.</a:t>
            </a:r>
          </a:p>
          <a:p>
            <a:pPr algn="just" rtl="0">
              <a:lnSpc>
                <a:spcPct val="100000"/>
              </a:lnSpc>
              <a:spcBef>
                <a:spcPts val="0"/>
              </a:spcBef>
            </a:pPr>
            <a:r>
              <a:rPr lang="fr" sz="1800" dirty="0">
                <a:effectLst/>
                <a:ea typeface="Calibri" panose="020F0502020204030204" pitchFamily="34" charset="0"/>
                <a:cs typeface="Times New Roman" panose="02020603050405020304" pitchFamily="18" charset="0"/>
              </a:rPr>
              <a:t>Les survivants peuvent excréter le virus dans le sperme pendant au moins 5 ans après la guérison, dans les sécrétions vaginales et dans le lait maternel pendant une période inconnue.</a:t>
            </a:r>
          </a:p>
          <a:p>
            <a:pPr algn="just" rtl="0">
              <a:lnSpc>
                <a:spcPct val="100000"/>
              </a:lnSpc>
              <a:spcBef>
                <a:spcPts val="0"/>
              </a:spcBef>
            </a:pPr>
            <a:r>
              <a:rPr lang="fr" sz="1800" dirty="0"/>
              <a:t>Facteurs de risque inconnus - Détection des cas ? Un événement rare ? Utilisation de l'immunothérapie ?</a:t>
            </a:r>
          </a:p>
          <a:p>
            <a:pPr marL="0" indent="0" algn="just" rtl="0">
              <a:spcBef>
                <a:spcPts val="300"/>
              </a:spcBef>
              <a:buNone/>
            </a:pPr>
            <a:endParaRPr lang="en-US" sz="1800" b="1" dirty="0"/>
          </a:p>
          <a:p>
            <a:pPr marL="0" indent="0" algn="just" rtl="0">
              <a:spcBef>
                <a:spcPts val="300"/>
              </a:spcBef>
              <a:buNone/>
            </a:pPr>
            <a:r>
              <a:rPr lang="fr" sz="1800" b="1" dirty="0"/>
              <a:t>Les scénarios possibles sont les suivants :</a:t>
            </a:r>
            <a:endParaRPr lang="en-US" sz="1800" dirty="0"/>
          </a:p>
          <a:p>
            <a:pPr algn="just" rtl="0">
              <a:spcBef>
                <a:spcPts val="0"/>
              </a:spcBef>
            </a:pPr>
            <a:r>
              <a:rPr lang="fr" sz="1800" dirty="0"/>
              <a:t>Recrudescence de la maladie à virus Ebola</a:t>
            </a:r>
          </a:p>
          <a:p>
            <a:pPr algn="just" rtl="0">
              <a:spcBef>
                <a:spcPts val="0"/>
              </a:spcBef>
            </a:pPr>
            <a:r>
              <a:rPr lang="fr" sz="1800" dirty="0"/>
              <a:t>Transmission sexuelle par un survivant qui a « éliminé »  le virus du sperme, mais l'infection s'est réactivée.</a:t>
            </a:r>
          </a:p>
          <a:p>
            <a:pPr algn="just" rtl="0">
              <a:spcBef>
                <a:spcPts val="0"/>
              </a:spcBef>
            </a:pPr>
            <a:r>
              <a:rPr lang="fr" sz="1800" dirty="0"/>
              <a:t>Transmission sexuelle par un survivant dont le sperme présente une concentration élevée et persistante de virus depuis l'infection initiale (mais qui diminue avec le temps).</a:t>
            </a:r>
          </a:p>
          <a:p>
            <a:pPr algn="just" rtl="0">
              <a:spcBef>
                <a:spcPts val="0"/>
              </a:spcBef>
            </a:pPr>
            <a:r>
              <a:rPr lang="fr" sz="1800" dirty="0"/>
              <a:t>Persistance du virus dans un autre compartiment liquidien (sites immuno-privilégiés)</a:t>
            </a:r>
          </a:p>
        </p:txBody>
      </p:sp>
    </p:spTree>
    <p:extLst>
      <p:ext uri="{BB962C8B-B14F-4D97-AF65-F5344CB8AC3E}">
        <p14:creationId xmlns:p14="http://schemas.microsoft.com/office/powerpoint/2010/main" val="93694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FFCF2-DB61-6648-66E6-40E6F3DA2EA1}"/>
              </a:ext>
            </a:extLst>
          </p:cNvPr>
          <p:cNvSpPr>
            <a:spLocks noGrp="1"/>
          </p:cNvSpPr>
          <p:nvPr>
            <p:ph type="title"/>
          </p:nvPr>
        </p:nvSpPr>
        <p:spPr>
          <a:xfrm>
            <a:off x="552449" y="365126"/>
            <a:ext cx="11039475" cy="692150"/>
          </a:xfrm>
        </p:spPr>
        <p:txBody>
          <a:bodyPr rtlCol="0">
            <a:noAutofit/>
          </a:bodyPr>
          <a:lstStyle/>
          <a:p>
            <a:r>
              <a:rPr lang="fr" sz="2500" dirty="0"/>
              <a:t>Une occasion de combler les principales lacunes en matière de connaissances sur l'utilisation des vaccins contre le virus Ebola</a:t>
            </a:r>
          </a:p>
        </p:txBody>
      </p:sp>
      <p:graphicFrame>
        <p:nvGraphicFramePr>
          <p:cNvPr id="3" name="Table 4">
            <a:extLst>
              <a:ext uri="{FF2B5EF4-FFF2-40B4-BE49-F238E27FC236}">
                <a16:creationId xmlns:a16="http://schemas.microsoft.com/office/drawing/2014/main" id="{81C3DA9A-A9AA-46CB-9DA1-65C0D65D3D16}"/>
              </a:ext>
            </a:extLst>
          </p:cNvPr>
          <p:cNvGraphicFramePr>
            <a:graphicFrameLocks noGrp="1"/>
          </p:cNvGraphicFramePr>
          <p:nvPr>
            <p:extLst>
              <p:ext uri="{D42A27DB-BD31-4B8C-83A1-F6EECF244321}">
                <p14:modId xmlns:p14="http://schemas.microsoft.com/office/powerpoint/2010/main" val="3087244883"/>
              </p:ext>
            </p:extLst>
          </p:nvPr>
        </p:nvGraphicFramePr>
        <p:xfrm>
          <a:off x="750902" y="1326515"/>
          <a:ext cx="10642569" cy="4805362"/>
        </p:xfrm>
        <a:graphic>
          <a:graphicData uri="http://schemas.openxmlformats.org/drawingml/2006/table">
            <a:tbl>
              <a:tblPr firstRow="1" bandRow="1">
                <a:tableStyleId>{793D81CF-94F2-401A-BA57-92F5A7B2D0C5}</a:tableStyleId>
              </a:tblPr>
              <a:tblGrid>
                <a:gridCol w="1742622">
                  <a:extLst>
                    <a:ext uri="{9D8B030D-6E8A-4147-A177-3AD203B41FA5}">
                      <a16:colId xmlns:a16="http://schemas.microsoft.com/office/drawing/2014/main" val="3561118884"/>
                    </a:ext>
                  </a:extLst>
                </a:gridCol>
                <a:gridCol w="5983598">
                  <a:extLst>
                    <a:ext uri="{9D8B030D-6E8A-4147-A177-3AD203B41FA5}">
                      <a16:colId xmlns:a16="http://schemas.microsoft.com/office/drawing/2014/main" val="1643456960"/>
                    </a:ext>
                  </a:extLst>
                </a:gridCol>
                <a:gridCol w="2916349">
                  <a:extLst>
                    <a:ext uri="{9D8B030D-6E8A-4147-A177-3AD203B41FA5}">
                      <a16:colId xmlns:a16="http://schemas.microsoft.com/office/drawing/2014/main" val="3542072446"/>
                    </a:ext>
                  </a:extLst>
                </a:gridCol>
              </a:tblGrid>
              <a:tr h="287500">
                <a:tc>
                  <a:txBody>
                    <a:bodyPr/>
                    <a:lstStyle/>
                    <a:p>
                      <a:pPr rtl="0"/>
                      <a:r>
                        <a:rPr lang="fr" sz="1200" dirty="0"/>
                        <a:t>Zone</a:t>
                      </a:r>
                    </a:p>
                  </a:txBody>
                  <a:tcPr/>
                </a:tc>
                <a:tc>
                  <a:txBody>
                    <a:bodyPr/>
                    <a:lstStyle/>
                    <a:p>
                      <a:pPr rtl="0"/>
                      <a:r>
                        <a:rPr lang="fr" sz="1200"/>
                        <a:t>Lacunes spécifiques</a:t>
                      </a:r>
                    </a:p>
                  </a:txBody>
                  <a:tcPr/>
                </a:tc>
                <a:tc>
                  <a:txBody>
                    <a:bodyPr/>
                    <a:lstStyle/>
                    <a:p>
                      <a:pPr rtl="0"/>
                      <a:r>
                        <a:rPr lang="fr" sz="1200"/>
                        <a:t>Plans actuels</a:t>
                      </a:r>
                    </a:p>
                  </a:txBody>
                  <a:tcPr/>
                </a:tc>
                <a:extLst>
                  <a:ext uri="{0D108BD9-81ED-4DB2-BD59-A6C34878D82A}">
                    <a16:rowId xmlns:a16="http://schemas.microsoft.com/office/drawing/2014/main" val="1859078951"/>
                  </a:ext>
                </a:extLst>
              </a:tr>
              <a:tr h="1314287">
                <a:tc>
                  <a:txBody>
                    <a:bodyPr/>
                    <a:lstStyle/>
                    <a:p>
                      <a:pPr rtl="0"/>
                      <a:r>
                        <a:rPr lang="fr" sz="1200" b="1"/>
                        <a:t>Épidémiologie et transmission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highlight>
                            <a:srgbClr val="6DD9FF"/>
                          </a:highlight>
                        </a:rPr>
                        <a:t>Risque de transmission des survivants aux contacts étroits et rôle dans les épidémies futures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highlight>
                            <a:srgbClr val="6DD9FF"/>
                          </a:highlight>
                        </a:rPr>
                        <a:t>Évaluation de l'impact de la vaccination sur la réduction du risque d'excrétion virale persistante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t>Examen du rôle des thérapies et autres mesures préventives pour réduire le risque ou l'excrétion virale chez les survivants.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971068895"/>
                  </a:ext>
                </a:extLst>
              </a:tr>
              <a:tr h="492858">
                <a:tc>
                  <a:txBody>
                    <a:bodyPr/>
                    <a:lstStyle/>
                    <a:p>
                      <a:pPr rtl="0"/>
                      <a:r>
                        <a:rPr lang="fr" sz="1200" b="1"/>
                        <a:t>Durabilité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Durée de protection induite par le vaccin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Nécessité de doses supplémentaires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t>Études d'immunogénicité en cours en RDC</a:t>
                      </a:r>
                    </a:p>
                  </a:txBody>
                  <a:tcPr/>
                </a:tc>
                <a:extLst>
                  <a:ext uri="{0D108BD9-81ED-4DB2-BD59-A6C34878D82A}">
                    <a16:rowId xmlns:a16="http://schemas.microsoft.com/office/drawing/2014/main" val="3357634192"/>
                  </a:ext>
                </a:extLst>
              </a:tr>
              <a:tr h="698215">
                <a:tc>
                  <a:txBody>
                    <a:bodyPr/>
                    <a:lstStyle/>
                    <a:p>
                      <a:pPr rtl="0"/>
                      <a:r>
                        <a:rPr lang="fr" sz="1200" b="1"/>
                        <a:t>Innocuité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highlight>
                            <a:srgbClr val="6DD9FF"/>
                          </a:highlight>
                        </a:rPr>
                        <a:t>Plus de 2 doses de vaccin rVSVΔG-ZEBOV-GP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t>Co-administration avec d’autres vaccins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highlight>
                            <a:srgbClr val="6DD9FF"/>
                          </a:highlight>
                        </a:rPr>
                        <a:t>Interchangeabilité des vaccins anti-Ebola disponibles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extLst>
                  <a:ext uri="{0D108BD9-81ED-4DB2-BD59-A6C34878D82A}">
                    <a16:rowId xmlns:a16="http://schemas.microsoft.com/office/drawing/2014/main" val="3613136826"/>
                  </a:ext>
                </a:extLst>
              </a:tr>
              <a:tr h="698215">
                <a:tc>
                  <a:txBody>
                    <a:bodyPr/>
                    <a:lstStyle/>
                    <a:p>
                      <a:pPr rtl="0"/>
                      <a:r>
                        <a:rPr lang="fr" sz="1200" b="1"/>
                        <a:t>Efficacité/immunogénicité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Plus de 2 doses de vaccin rVSVΔG-ZEBOV-GP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t>Co-administration avec d’autres vaccins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highlight>
                            <a:srgbClr val="6DD9FF"/>
                          </a:highlight>
                        </a:rPr>
                        <a:t>Interchangeabilité des vaccins anti-Ebola disponibles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t>Enquêtes sérologiques prévues dans divers pays à risque</a:t>
                      </a:r>
                    </a:p>
                  </a:txBody>
                  <a:tcPr/>
                </a:tc>
                <a:extLst>
                  <a:ext uri="{0D108BD9-81ED-4DB2-BD59-A6C34878D82A}">
                    <a16:rowId xmlns:a16="http://schemas.microsoft.com/office/drawing/2014/main" val="1768407355"/>
                  </a:ext>
                </a:extLst>
              </a:tr>
              <a:tr h="1314287">
                <a:tc>
                  <a:txBody>
                    <a:bodyPr/>
                    <a:lstStyle/>
                    <a:p>
                      <a:pPr rtl="0"/>
                      <a:r>
                        <a:rPr lang="fr" sz="1200" b="1"/>
                        <a:t>Recherche opérationnelle </a:t>
                      </a:r>
                    </a:p>
                  </a:txBody>
                  <a:tcPr/>
                </a:tc>
                <a:tc>
                  <a:txBody>
                    <a:bodyPr/>
                    <a:lstStyle/>
                    <a:p>
                      <a:pPr rtl="0"/>
                      <a:r>
                        <a:rPr lang="fr" sz="1200">
                          <a:highlight>
                            <a:srgbClr val="6DD9FF"/>
                          </a:highlight>
                        </a:rPr>
                        <a:t>Dans le cadre des programmes destinés aux survivants, il est nécessaire de déterminer l'efficacité et l'acceptation de la vaccination contre le virus Ebola par les contacts des survivants, les survivants.</a:t>
                      </a:r>
                      <a:endParaRPr lang="en-US" sz="1200">
                        <a:highlight>
                          <a:srgbClr val="6DD9FF"/>
                        </a:highlight>
                      </a:endParaRPr>
                    </a:p>
                    <a:p>
                      <a:pPr rtl="0"/>
                      <a:r>
                        <a:rPr lang="fr" sz="1200">
                          <a:highlight>
                            <a:srgbClr val="6DD9FF"/>
                          </a:highlight>
                        </a:rPr>
                        <a:t>Nécessité de mieux comprendre la demande en période interépidémique</a:t>
                      </a:r>
                    </a:p>
                  </a:txBody>
                  <a:tcPr/>
                </a:tc>
                <a:tc>
                  <a:txBody>
                    <a:bodyPr/>
                    <a:lstStyle/>
                    <a:p>
                      <a:pPr rtl="0"/>
                      <a:r>
                        <a:rPr lang="fr" sz="1200" dirty="0"/>
                        <a:t>Évaluation de l'acceptabilité et de la faisabilité en RDC parmi les survivants et les contacts</a:t>
                      </a:r>
                    </a:p>
                    <a:p>
                      <a:pPr rtl="0"/>
                      <a:r>
                        <a:rPr lang="fr" sz="1200" dirty="0"/>
                        <a:t>Enquêtes sur les connaissances, les attitudes et les pratiques dans les différents pays à risque</a:t>
                      </a:r>
                    </a:p>
                  </a:txBody>
                  <a:tcPr/>
                </a:tc>
                <a:extLst>
                  <a:ext uri="{0D108BD9-81ED-4DB2-BD59-A6C34878D82A}">
                    <a16:rowId xmlns:a16="http://schemas.microsoft.com/office/drawing/2014/main" val="1083184469"/>
                  </a:ext>
                </a:extLst>
              </a:tr>
            </a:tbl>
          </a:graphicData>
        </a:graphic>
      </p:graphicFrame>
    </p:spTree>
    <p:extLst>
      <p:ext uri="{BB962C8B-B14F-4D97-AF65-F5344CB8AC3E}">
        <p14:creationId xmlns:p14="http://schemas.microsoft.com/office/powerpoint/2010/main" val="3606006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F92C3-87FF-4FEA-A56A-E5E6C91D819C}"/>
              </a:ext>
            </a:extLst>
          </p:cNvPr>
          <p:cNvSpPr>
            <a:spLocks noGrp="1"/>
          </p:cNvSpPr>
          <p:nvPr>
            <p:ph type="title"/>
          </p:nvPr>
        </p:nvSpPr>
        <p:spPr>
          <a:xfrm>
            <a:off x="838593" y="2175029"/>
            <a:ext cx="10515600" cy="1726596"/>
          </a:xfrm>
        </p:spPr>
        <p:txBody>
          <a:bodyPr rtlCol="0"/>
          <a:lstStyle/>
          <a:p>
            <a:pPr algn="ctr" rtl="0"/>
            <a:r>
              <a:rPr lang="fr"/>
              <a:t>Questions?</a:t>
            </a:r>
            <a:endParaRPr lang="fr-FR"/>
          </a:p>
        </p:txBody>
      </p:sp>
    </p:spTree>
    <p:extLst>
      <p:ext uri="{BB962C8B-B14F-4D97-AF65-F5344CB8AC3E}">
        <p14:creationId xmlns:p14="http://schemas.microsoft.com/office/powerpoint/2010/main" val="1382591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9BF7-EEE9-49DB-8940-5D5CEE4CEF47}"/>
              </a:ext>
            </a:extLst>
          </p:cNvPr>
          <p:cNvSpPr>
            <a:spLocks noGrp="1"/>
          </p:cNvSpPr>
          <p:nvPr>
            <p:ph type="title"/>
          </p:nvPr>
        </p:nvSpPr>
        <p:spPr/>
        <p:txBody>
          <a:bodyPr rtlCol="0"/>
          <a:lstStyle/>
          <a:p>
            <a:pPr rtl="0"/>
            <a:r>
              <a:rPr lang="en-US" dirty="0"/>
              <a:t>Des </a:t>
            </a:r>
            <a:r>
              <a:rPr lang="en-US" dirty="0" err="1"/>
              <a:t>défis</a:t>
            </a:r>
            <a:r>
              <a:rPr lang="en-US" dirty="0"/>
              <a:t> </a:t>
            </a:r>
            <a:r>
              <a:rPr lang="en-US" dirty="0" err="1"/>
              <a:t>majeurs</a:t>
            </a:r>
            <a:r>
              <a:rPr lang="en-US" dirty="0"/>
              <a:t> subsistent</a:t>
            </a:r>
            <a:endParaRPr lang="fr" dirty="0"/>
          </a:p>
        </p:txBody>
      </p:sp>
      <p:sp>
        <p:nvSpPr>
          <p:cNvPr id="3" name="Content Placeholder 2">
            <a:extLst>
              <a:ext uri="{FF2B5EF4-FFF2-40B4-BE49-F238E27FC236}">
                <a16:creationId xmlns:a16="http://schemas.microsoft.com/office/drawing/2014/main" id="{237CC6CA-C435-465A-A8DE-02AC3D17F31D}"/>
              </a:ext>
            </a:extLst>
          </p:cNvPr>
          <p:cNvSpPr>
            <a:spLocks noGrp="1"/>
          </p:cNvSpPr>
          <p:nvPr>
            <p:ph idx="1"/>
          </p:nvPr>
        </p:nvSpPr>
        <p:spPr/>
        <p:txBody>
          <a:bodyPr rtlCol="0"/>
          <a:lstStyle/>
          <a:p>
            <a:pPr algn="just" rtl="0">
              <a:spcAft>
                <a:spcPts val="600"/>
              </a:spcAft>
            </a:pPr>
            <a:r>
              <a:rPr lang="fr-FR" sz="2400" dirty="0">
                <a:ea typeface="Calibri" panose="020F0502020204030204" pitchFamily="34" charset="0"/>
                <a:cs typeface="Times New Roman" panose="02020603050405020304" pitchFamily="18" charset="0"/>
              </a:rPr>
              <a:t>Faible durée de conservation des vaccins en stock (&lt;12 mois)</a:t>
            </a:r>
          </a:p>
          <a:p>
            <a:pPr algn="just" rtl="0">
              <a:spcAft>
                <a:spcPts val="600"/>
              </a:spcAft>
            </a:pPr>
            <a:r>
              <a:rPr lang="fr-FR" sz="2400" dirty="0">
                <a:ea typeface="Calibri" panose="020F0502020204030204" pitchFamily="34" charset="0"/>
                <a:cs typeface="Times New Roman" panose="02020603050405020304" pitchFamily="18" charset="0"/>
              </a:rPr>
              <a:t>Confiance et hésitation à l'égard des vaccins </a:t>
            </a:r>
          </a:p>
          <a:p>
            <a:pPr algn="just" rtl="0">
              <a:spcAft>
                <a:spcPts val="600"/>
              </a:spcAft>
            </a:pPr>
            <a:r>
              <a:rPr lang="fr-FR" sz="2400" dirty="0">
                <a:ea typeface="Calibri" panose="020F0502020204030204" pitchFamily="34" charset="0"/>
                <a:cs typeface="Times New Roman" panose="02020603050405020304" pitchFamily="18" charset="0"/>
              </a:rPr>
              <a:t>Faible perception du risque en dehors d'une épidémie</a:t>
            </a:r>
          </a:p>
          <a:p>
            <a:pPr algn="just" rtl="0">
              <a:spcAft>
                <a:spcPts val="600"/>
              </a:spcAft>
            </a:pPr>
            <a:r>
              <a:rPr lang="fr-FR" sz="2400" dirty="0">
                <a:ea typeface="Calibri" panose="020F0502020204030204" pitchFamily="34" charset="0"/>
                <a:cs typeface="Times New Roman" panose="02020603050405020304" pitchFamily="18" charset="0"/>
              </a:rPr>
              <a:t>Crainte d'une </a:t>
            </a:r>
            <a:r>
              <a:rPr lang="fr-FR" sz="2400" dirty="0" err="1">
                <a:ea typeface="Calibri" panose="020F0502020204030204" pitchFamily="34" charset="0"/>
                <a:cs typeface="Times New Roman" panose="02020603050405020304" pitchFamily="18" charset="0"/>
              </a:rPr>
              <a:t>co</a:t>
            </a:r>
            <a:r>
              <a:rPr lang="fr-FR" sz="2400" dirty="0">
                <a:ea typeface="Calibri" panose="020F0502020204030204" pitchFamily="34" charset="0"/>
                <a:cs typeface="Times New Roman" panose="02020603050405020304" pitchFamily="18" charset="0"/>
              </a:rPr>
              <a:t>-administration (par exemple, vaccin contre la fièvre jaune)</a:t>
            </a:r>
          </a:p>
          <a:p>
            <a:pPr algn="just" rtl="0">
              <a:spcAft>
                <a:spcPts val="600"/>
              </a:spcAft>
            </a:pPr>
            <a:r>
              <a:rPr lang="fr-FR" sz="2400" dirty="0">
                <a:ea typeface="Calibri" panose="020F0502020204030204" pitchFamily="34" charset="0"/>
                <a:cs typeface="Times New Roman" panose="02020603050405020304" pitchFamily="18" charset="0"/>
              </a:rPr>
              <a:t>Activités et priorités concurrentes </a:t>
            </a:r>
            <a:endParaRPr lang="en-US" dirty="0"/>
          </a:p>
        </p:txBody>
      </p:sp>
    </p:spTree>
    <p:extLst>
      <p:ext uri="{BB962C8B-B14F-4D97-AF65-F5344CB8AC3E}">
        <p14:creationId xmlns:p14="http://schemas.microsoft.com/office/powerpoint/2010/main" val="40426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AC7C-67A8-406B-853B-4B6C2E5D7AC2}"/>
              </a:ext>
            </a:extLst>
          </p:cNvPr>
          <p:cNvSpPr>
            <a:spLocks noGrp="1"/>
          </p:cNvSpPr>
          <p:nvPr>
            <p:ph type="title"/>
          </p:nvPr>
        </p:nvSpPr>
        <p:spPr/>
        <p:txBody>
          <a:bodyPr rtlCol="0"/>
          <a:lstStyle/>
          <a:p>
            <a:pPr rtl="0"/>
            <a:r>
              <a:rPr lang="fr" dirty="0"/>
              <a:t>Réserves mondiales de vaccins contre le virus Ebola : doses utilisées et disponibles</a:t>
            </a:r>
          </a:p>
        </p:txBody>
      </p:sp>
      <p:sp>
        <p:nvSpPr>
          <p:cNvPr id="15" name="Content Placeholder 14">
            <a:extLst>
              <a:ext uri="{FF2B5EF4-FFF2-40B4-BE49-F238E27FC236}">
                <a16:creationId xmlns:a16="http://schemas.microsoft.com/office/drawing/2014/main" id="{2929368B-2256-4654-81FB-2869FAE46B54}"/>
              </a:ext>
            </a:extLst>
          </p:cNvPr>
          <p:cNvSpPr>
            <a:spLocks noGrp="1"/>
          </p:cNvSpPr>
          <p:nvPr>
            <p:ph idx="1"/>
          </p:nvPr>
        </p:nvSpPr>
        <p:spPr>
          <a:xfrm>
            <a:off x="0" y="1371600"/>
            <a:ext cx="6318269" cy="4805363"/>
          </a:xfrm>
        </p:spPr>
        <p:txBody>
          <a:bodyPr rtlCol="0"/>
          <a:lstStyle/>
          <a:p>
            <a:pPr marL="0" indent="0" rtl="0">
              <a:buNone/>
            </a:pPr>
            <a:endParaRPr lang="en-US" sz="2400" dirty="0"/>
          </a:p>
          <a:p>
            <a:pPr marL="342900" indent="-342900" rtl="0">
              <a:buFont typeface="Arial" panose="020B0604020202020204" pitchFamily="34" charset="0"/>
              <a:buChar char="•"/>
            </a:pPr>
            <a:r>
              <a:rPr lang="fr" sz="2400" dirty="0"/>
              <a:t>Doses à durée de conservation limitée (&lt;12 mois) proposées aux pays à risque d'Ebola pour la vaccination préventive des groupes à risque  </a:t>
            </a:r>
          </a:p>
          <a:p>
            <a:pPr marL="342900" indent="-342900" rtl="0">
              <a:buFont typeface="Arial" panose="020B0604020202020204" pitchFamily="34" charset="0"/>
              <a:buChar char="•"/>
            </a:pPr>
            <a:endParaRPr lang="en-US" sz="2400" b="1" dirty="0">
              <a:solidFill>
                <a:schemeClr val="accent1"/>
              </a:solidFill>
            </a:endParaRPr>
          </a:p>
          <a:p>
            <a:pPr marL="342900" indent="-342900" rtl="0">
              <a:buFont typeface="Arial" panose="020B0604020202020204" pitchFamily="34" charset="0"/>
              <a:buChar char="•"/>
            </a:pPr>
            <a:r>
              <a:rPr lang="fr" sz="2400" dirty="0"/>
              <a:t>Peu de pays ont exprimé leur intérêt pour la vaccination préventive depuis que l'offre a été diffusée à plusieurs reprises en 2023 et 2024.</a:t>
            </a:r>
          </a:p>
          <a:p>
            <a:pPr rtl="0"/>
            <a:endParaRPr lang="en-US" dirty="0"/>
          </a:p>
        </p:txBody>
      </p:sp>
      <p:graphicFrame>
        <p:nvGraphicFramePr>
          <p:cNvPr id="5" name="Chart 4">
            <a:extLst>
              <a:ext uri="{FF2B5EF4-FFF2-40B4-BE49-F238E27FC236}">
                <a16:creationId xmlns:a16="http://schemas.microsoft.com/office/drawing/2014/main" id="{25F0ACC2-2E65-4C81-9D70-331E8B352354}"/>
              </a:ext>
            </a:extLst>
          </p:cNvPr>
          <p:cNvGraphicFramePr/>
          <p:nvPr>
            <p:extLst>
              <p:ext uri="{D42A27DB-BD31-4B8C-83A1-F6EECF244321}">
                <p14:modId xmlns:p14="http://schemas.microsoft.com/office/powerpoint/2010/main" val="1386666800"/>
              </p:ext>
            </p:extLst>
          </p:nvPr>
        </p:nvGraphicFramePr>
        <p:xfrm>
          <a:off x="6318269" y="2107462"/>
          <a:ext cx="5268117" cy="3443653"/>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423492EA-CBC4-464F-AA60-F1B9441EEF09}"/>
              </a:ext>
            </a:extLst>
          </p:cNvPr>
          <p:cNvSpPr txBox="1"/>
          <p:nvPr/>
        </p:nvSpPr>
        <p:spPr>
          <a:xfrm>
            <a:off x="6859642" y="1529086"/>
            <a:ext cx="4726744" cy="369332"/>
          </a:xfrm>
          <a:prstGeom prst="rect">
            <a:avLst/>
          </a:prstGeom>
          <a:noFill/>
        </p:spPr>
        <p:txBody>
          <a:bodyPr wrap="square" rtlCol="0">
            <a:spAutoFit/>
          </a:bodyPr>
          <a:lstStyle/>
          <a:p>
            <a:pPr rtl="0"/>
            <a:r>
              <a:rPr lang="fr"/>
              <a:t>Inventaire actuel des quantités de vaccins contre le virus Ebola dans le monde </a:t>
            </a:r>
            <a:endParaRPr lang="en-US" sz="1800"/>
          </a:p>
        </p:txBody>
      </p:sp>
    </p:spTree>
    <p:extLst>
      <p:ext uri="{BB962C8B-B14F-4D97-AF65-F5344CB8AC3E}">
        <p14:creationId xmlns:p14="http://schemas.microsoft.com/office/powerpoint/2010/main" val="3834202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3DFE66-27F5-456B-968A-1D1C4D8DE35C}"/>
              </a:ext>
            </a:extLst>
          </p:cNvPr>
          <p:cNvSpPr>
            <a:spLocks noGrp="1"/>
          </p:cNvSpPr>
          <p:nvPr>
            <p:ph type="title"/>
          </p:nvPr>
        </p:nvSpPr>
        <p:spPr/>
        <p:txBody>
          <a:bodyPr rtlCol="0">
            <a:noAutofit/>
          </a:bodyPr>
          <a:lstStyle/>
          <a:p>
            <a:pPr rtl="0"/>
            <a:r>
              <a:rPr lang="fr" b="1">
                <a:solidFill>
                  <a:srgbClr val="051291"/>
                </a:solidFill>
              </a:rPr>
              <a:t>Les pays peuvent avoir accès au vaccin contre Ebola par le biais de deux mécanismes</a:t>
            </a:r>
          </a:p>
        </p:txBody>
      </p:sp>
      <p:sp>
        <p:nvSpPr>
          <p:cNvPr id="6" name="Content Placeholder 5">
            <a:extLst>
              <a:ext uri="{FF2B5EF4-FFF2-40B4-BE49-F238E27FC236}">
                <a16:creationId xmlns:a16="http://schemas.microsoft.com/office/drawing/2014/main" id="{54A86B12-A28B-4D12-882E-A7F482875F20}"/>
              </a:ext>
            </a:extLst>
          </p:cNvPr>
          <p:cNvSpPr>
            <a:spLocks noGrp="1"/>
          </p:cNvSpPr>
          <p:nvPr>
            <p:ph idx="1"/>
          </p:nvPr>
        </p:nvSpPr>
        <p:spPr/>
        <p:txBody>
          <a:bodyPr rtlCol="0">
            <a:normAutofit/>
          </a:bodyPr>
          <a:lstStyle/>
          <a:p>
            <a:pPr rtl="0"/>
            <a:endParaRPr lang="en-US" sz="2400"/>
          </a:p>
          <a:p>
            <a:pPr rtl="0"/>
            <a:endParaRPr lang="en-US" sz="2400"/>
          </a:p>
          <a:p>
            <a:pPr marL="0" indent="0" rtl="0">
              <a:buNone/>
            </a:pPr>
            <a:endParaRPr lang="en-US"/>
          </a:p>
        </p:txBody>
      </p:sp>
      <p:sp>
        <p:nvSpPr>
          <p:cNvPr id="3" name="Content Placeholder 2">
            <a:extLst>
              <a:ext uri="{FF2B5EF4-FFF2-40B4-BE49-F238E27FC236}">
                <a16:creationId xmlns:a16="http://schemas.microsoft.com/office/drawing/2014/main" id="{862515B0-732D-47E9-AEDD-351D509AEE82}"/>
              </a:ext>
            </a:extLst>
          </p:cNvPr>
          <p:cNvSpPr>
            <a:spLocks noGrp="1"/>
          </p:cNvSpPr>
          <p:nvPr>
            <p:ph idx="11"/>
          </p:nvPr>
        </p:nvSpPr>
        <p:spPr/>
        <p:txBody>
          <a:bodyPr rtlCol="0">
            <a:normAutofit/>
          </a:bodyPr>
          <a:lstStyle/>
          <a:p>
            <a:pPr marL="0" indent="0" rtl="0">
              <a:buNone/>
            </a:pPr>
            <a:r>
              <a:rPr lang="fr" sz="2200" b="1" i="1" u="sng"/>
              <a:t>Riposte à la flambée</a:t>
            </a:r>
          </a:p>
          <a:p>
            <a:pPr marL="0" indent="0" rtl="0">
              <a:buNone/>
            </a:pPr>
            <a:endParaRPr lang="en-US" sz="2200"/>
          </a:p>
          <a:p>
            <a:pPr rtl="0"/>
            <a:r>
              <a:rPr lang="fr" sz="2200"/>
              <a:t>Le Groupe international de coordination pour la fourniture de vaccins (GIC) gère un stock de vaccins d'urgence pour répondre aux épidémies.</a:t>
            </a:r>
          </a:p>
          <a:p>
            <a:pPr marL="0" indent="0" rtl="0">
              <a:buNone/>
            </a:pPr>
            <a:endParaRPr lang="en-US" sz="2200"/>
          </a:p>
          <a:p>
            <a:pPr rtl="0"/>
            <a:r>
              <a:rPr lang="fr" sz="2200"/>
              <a:t>500 000 doses de rVSV-EBOV disponibles</a:t>
            </a:r>
          </a:p>
          <a:p>
            <a:pPr marL="0" indent="0" rtl="0">
              <a:buNone/>
            </a:pPr>
            <a:endParaRPr lang="en-US" sz="2200"/>
          </a:p>
          <a:p>
            <a:pPr rtl="0"/>
            <a:r>
              <a:rPr lang="fr" sz="2200"/>
              <a:t>Stock roulant, réapprovisionné régulièrement</a:t>
            </a:r>
          </a:p>
          <a:p>
            <a:pPr rtl="0"/>
            <a:endParaRPr lang="en-US"/>
          </a:p>
        </p:txBody>
      </p:sp>
      <p:pic>
        <p:nvPicPr>
          <p:cNvPr id="8" name="Picture 7" descr="Diagram&#10;&#10;Description automatically generated">
            <a:extLst>
              <a:ext uri="{FF2B5EF4-FFF2-40B4-BE49-F238E27FC236}">
                <a16:creationId xmlns:a16="http://schemas.microsoft.com/office/drawing/2014/main" id="{5FBB2270-0084-42E4-B795-32F18F0C6E78}"/>
              </a:ext>
            </a:extLst>
          </p:cNvPr>
          <p:cNvPicPr>
            <a:picLocks noChangeAspect="1"/>
          </p:cNvPicPr>
          <p:nvPr/>
        </p:nvPicPr>
        <p:blipFill>
          <a:blip r:embed="rId3"/>
          <a:stretch>
            <a:fillRect/>
          </a:stretch>
        </p:blipFill>
        <p:spPr>
          <a:xfrm>
            <a:off x="9487105" y="1072051"/>
            <a:ext cx="1053624" cy="1053624"/>
          </a:xfrm>
          <a:prstGeom prst="rect">
            <a:avLst/>
          </a:prstGeom>
        </p:spPr>
      </p:pic>
      <p:pic>
        <p:nvPicPr>
          <p:cNvPr id="10" name="Graphic 9" descr="Doctor female with solid fill">
            <a:extLst>
              <a:ext uri="{FF2B5EF4-FFF2-40B4-BE49-F238E27FC236}">
                <a16:creationId xmlns:a16="http://schemas.microsoft.com/office/drawing/2014/main" id="{28457EA6-956B-4DFB-AF9E-2B13D3BA64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5509" y="1211275"/>
            <a:ext cx="914400" cy="914400"/>
          </a:xfrm>
          <a:prstGeom prst="rect">
            <a:avLst/>
          </a:prstGeom>
        </p:spPr>
      </p:pic>
      <p:pic>
        <p:nvPicPr>
          <p:cNvPr id="12" name="Graphic 11" descr="Needle with solid fill">
            <a:extLst>
              <a:ext uri="{FF2B5EF4-FFF2-40B4-BE49-F238E27FC236}">
                <a16:creationId xmlns:a16="http://schemas.microsoft.com/office/drawing/2014/main" id="{801991E5-FC16-435E-85E8-E5B5A69435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2630" y="1094644"/>
            <a:ext cx="914400" cy="914400"/>
          </a:xfrm>
          <a:prstGeom prst="rect">
            <a:avLst/>
          </a:prstGeom>
        </p:spPr>
      </p:pic>
      <p:sp>
        <p:nvSpPr>
          <p:cNvPr id="13" name="Content Placeholder 6">
            <a:extLst>
              <a:ext uri="{FF2B5EF4-FFF2-40B4-BE49-F238E27FC236}">
                <a16:creationId xmlns:a16="http://schemas.microsoft.com/office/drawing/2014/main" id="{E81D3B97-2609-43BF-89B2-20DBD96CB337}"/>
              </a:ext>
            </a:extLst>
          </p:cNvPr>
          <p:cNvSpPr txBox="1">
            <a:spLocks/>
          </p:cNvSpPr>
          <p:nvPr/>
        </p:nvSpPr>
        <p:spPr>
          <a:xfrm>
            <a:off x="0" y="1371598"/>
            <a:ext cx="5954685" cy="48053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Font typeface="Arial" panose="020B0604020202020204" pitchFamily="34" charset="0"/>
              <a:buNone/>
            </a:pPr>
            <a:r>
              <a:rPr lang="fr" sz="2400" b="1" i="1" u="sng" dirty="0"/>
              <a:t>Vaccination préventive contre Ebola</a:t>
            </a:r>
          </a:p>
          <a:p>
            <a:pPr marL="0" indent="0" rtl="0">
              <a:buFont typeface="Arial" panose="020B0604020202020204" pitchFamily="34" charset="0"/>
              <a:buNone/>
            </a:pPr>
            <a:endParaRPr lang="en-US" sz="2400" dirty="0"/>
          </a:p>
          <a:p>
            <a:pPr rtl="0"/>
            <a:r>
              <a:rPr lang="fr" sz="2400" dirty="0"/>
              <a:t>Gavi offre un soutien financier pour la mise en œuvre de la vaccination préventive.</a:t>
            </a:r>
          </a:p>
          <a:p>
            <a:pPr rtl="0"/>
            <a:endParaRPr lang="en-US" sz="2400" dirty="0"/>
          </a:p>
          <a:p>
            <a:pPr rtl="0"/>
            <a:r>
              <a:rPr lang="fr" sz="2400" dirty="0"/>
              <a:t>L'un ou l'autre de ces vaccins peut être utilisé pour la vaccination préventive des populations à risque. </a:t>
            </a:r>
          </a:p>
          <a:p>
            <a:pPr marL="0" indent="0" rtl="0">
              <a:buNone/>
            </a:pPr>
            <a:endParaRPr lang="en-US" sz="2400" dirty="0"/>
          </a:p>
          <a:p>
            <a:pPr rtl="0"/>
            <a:r>
              <a:rPr lang="fr" sz="2400" dirty="0"/>
              <a:t>L'équipe de coordination des vaccins contre le virus Ebola  a été formée en 2023 pour élaborer des orientations techniques et aider les pays à utiliser les vaccins à titre préventif.</a:t>
            </a:r>
          </a:p>
          <a:p>
            <a:pPr marL="0" indent="0" rtl="0">
              <a:buNone/>
            </a:pPr>
            <a:endParaRPr lang="en-US" sz="2400" dirty="0"/>
          </a:p>
          <a:p>
            <a:pPr marL="0" indent="0" rtl="0">
              <a:buFont typeface="Arial" panose="020B0604020202020204" pitchFamily="34" charset="0"/>
              <a:buNone/>
            </a:pPr>
            <a:endParaRPr lang="en-US" sz="2400" dirty="0"/>
          </a:p>
        </p:txBody>
      </p:sp>
      <p:sp>
        <p:nvSpPr>
          <p:cNvPr id="2" name="TextBox 1">
            <a:extLst>
              <a:ext uri="{FF2B5EF4-FFF2-40B4-BE49-F238E27FC236}">
                <a16:creationId xmlns:a16="http://schemas.microsoft.com/office/drawing/2014/main" id="{4E2AAE8F-B4FB-4373-8B41-1FCE5F524E36}"/>
              </a:ext>
            </a:extLst>
          </p:cNvPr>
          <p:cNvSpPr txBox="1"/>
          <p:nvPr/>
        </p:nvSpPr>
        <p:spPr>
          <a:xfrm>
            <a:off x="783217" y="6269249"/>
            <a:ext cx="5119799" cy="338554"/>
          </a:xfrm>
          <a:prstGeom prst="rect">
            <a:avLst/>
          </a:prstGeom>
          <a:noFill/>
        </p:spPr>
        <p:txBody>
          <a:bodyPr wrap="square" rtlCol="0">
            <a:spAutoFit/>
          </a:bodyPr>
          <a:lstStyle/>
          <a:p>
            <a:pPr marL="0" indent="0" rtl="0">
              <a:buNone/>
            </a:pPr>
            <a:r>
              <a:rPr lang="fr" sz="1600"/>
              <a:t>Remarque : Seul rVSV-ZEBOV (Ervebo) est disponible en 2024.</a:t>
            </a:r>
          </a:p>
        </p:txBody>
      </p:sp>
    </p:spTree>
    <p:extLst>
      <p:ext uri="{BB962C8B-B14F-4D97-AF65-F5344CB8AC3E}">
        <p14:creationId xmlns:p14="http://schemas.microsoft.com/office/powerpoint/2010/main" val="2754453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373B4D8-EB5D-407F-AD05-01580B8EDAA7}"/>
              </a:ext>
            </a:extLst>
          </p:cNvPr>
          <p:cNvSpPr>
            <a:spLocks noGrp="1"/>
          </p:cNvSpPr>
          <p:nvPr>
            <p:ph type="title"/>
          </p:nvPr>
        </p:nvSpPr>
        <p:spPr>
          <a:xfrm>
            <a:off x="838200" y="1090613"/>
            <a:ext cx="10515600" cy="2852737"/>
          </a:xfrm>
        </p:spPr>
        <p:txBody>
          <a:bodyPr rtlCol="0"/>
          <a:lstStyle/>
          <a:p>
            <a:pPr rtl="0"/>
            <a:r>
              <a:rPr lang="fr" dirty="0"/>
              <a:t>Diapositives supplémentaires</a:t>
            </a:r>
          </a:p>
        </p:txBody>
      </p:sp>
    </p:spTree>
    <p:extLst>
      <p:ext uri="{BB962C8B-B14F-4D97-AF65-F5344CB8AC3E}">
        <p14:creationId xmlns:p14="http://schemas.microsoft.com/office/powerpoint/2010/main" val="238765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A676-8C03-4D73-A79B-11675F5891A6}"/>
              </a:ext>
            </a:extLst>
          </p:cNvPr>
          <p:cNvSpPr>
            <a:spLocks noGrp="1"/>
          </p:cNvSpPr>
          <p:nvPr>
            <p:ph type="title"/>
          </p:nvPr>
        </p:nvSpPr>
        <p:spPr/>
        <p:txBody>
          <a:bodyPr rtlCol="0"/>
          <a:lstStyle/>
          <a:p>
            <a:pPr rtl="0"/>
            <a:r>
              <a:rPr lang="fr"/>
              <a:t>Dose de rappel rVSV-ZEBOV</a:t>
            </a:r>
          </a:p>
        </p:txBody>
      </p:sp>
      <p:pic>
        <p:nvPicPr>
          <p:cNvPr id="5" name="Content Placeholder 4">
            <a:extLst>
              <a:ext uri="{FF2B5EF4-FFF2-40B4-BE49-F238E27FC236}">
                <a16:creationId xmlns:a16="http://schemas.microsoft.com/office/drawing/2014/main" id="{E31434C7-EFAE-4BFE-9B7E-4619AA21B8B2}"/>
              </a:ext>
            </a:extLst>
          </p:cNvPr>
          <p:cNvPicPr>
            <a:picLocks noGrp="1" noChangeAspect="1"/>
          </p:cNvPicPr>
          <p:nvPr>
            <p:ph idx="1"/>
          </p:nvPr>
        </p:nvPicPr>
        <p:blipFill>
          <a:blip r:embed="rId2"/>
          <a:stretch>
            <a:fillRect/>
          </a:stretch>
        </p:blipFill>
        <p:spPr>
          <a:xfrm>
            <a:off x="2616553" y="1182415"/>
            <a:ext cx="6572199" cy="4938278"/>
          </a:xfrm>
        </p:spPr>
      </p:pic>
    </p:spTree>
    <p:extLst>
      <p:ext uri="{BB962C8B-B14F-4D97-AF65-F5344CB8AC3E}">
        <p14:creationId xmlns:p14="http://schemas.microsoft.com/office/powerpoint/2010/main" val="385239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97980F0E-2936-4B71-90E0-DCFA3E4B517C}"/>
              </a:ext>
            </a:extLst>
          </p:cNvPr>
          <p:cNvSpPr>
            <a:spLocks noGrp="1"/>
          </p:cNvSpPr>
          <p:nvPr>
            <p:ph type="title"/>
          </p:nvPr>
        </p:nvSpPr>
        <p:spPr/>
        <p:txBody>
          <a:bodyPr rtlCol="0">
            <a:normAutofit fontScale="90000"/>
          </a:bodyPr>
          <a:lstStyle/>
          <a:p>
            <a:pPr rtl="0"/>
            <a:r>
              <a:rPr lang="fr" sz="2667" dirty="0"/>
              <a:t>Nouvelles données sur la </a:t>
            </a:r>
            <a:r>
              <a:rPr lang="fr" sz="2667" kern="0" dirty="0"/>
              <a:t>durabilité de la réponse immunitaire avec </a:t>
            </a:r>
            <a:r>
              <a:rPr lang="fr" sz="2667" dirty="0"/>
              <a:t>Ad26.ZEBOV, MVA-BN-Filo</a:t>
            </a:r>
            <a:endParaRPr lang="fr-FR" sz="2667" kern="0" dirty="0"/>
          </a:p>
        </p:txBody>
      </p:sp>
      <p:sp>
        <p:nvSpPr>
          <p:cNvPr id="2" name="Content Placeholder 1">
            <a:extLst>
              <a:ext uri="{FF2B5EF4-FFF2-40B4-BE49-F238E27FC236}">
                <a16:creationId xmlns:a16="http://schemas.microsoft.com/office/drawing/2014/main" id="{085C588C-92D3-4D8A-82AC-3E8FA0C4C713}"/>
              </a:ext>
            </a:extLst>
          </p:cNvPr>
          <p:cNvSpPr>
            <a:spLocks noGrp="1"/>
          </p:cNvSpPr>
          <p:nvPr>
            <p:ph idx="1"/>
          </p:nvPr>
        </p:nvSpPr>
        <p:spPr/>
        <p:txBody>
          <a:bodyPr rtlCol="0"/>
          <a:lstStyle/>
          <a:p>
            <a:pPr rtl="0"/>
            <a:endParaRPr lang="en-US"/>
          </a:p>
        </p:txBody>
      </p:sp>
      <p:sp>
        <p:nvSpPr>
          <p:cNvPr id="8" name="TextBox 7">
            <a:extLst>
              <a:ext uri="{FF2B5EF4-FFF2-40B4-BE49-F238E27FC236}">
                <a16:creationId xmlns:a16="http://schemas.microsoft.com/office/drawing/2014/main" id="{CC24F987-4B24-4AD2-81E1-38F173ED4B91}"/>
              </a:ext>
            </a:extLst>
          </p:cNvPr>
          <p:cNvSpPr txBox="1"/>
          <p:nvPr/>
        </p:nvSpPr>
        <p:spPr>
          <a:xfrm>
            <a:off x="2121368" y="6308079"/>
            <a:ext cx="5886656" cy="461665"/>
          </a:xfrm>
          <a:prstGeom prst="rect">
            <a:avLst/>
          </a:prstGeom>
          <a:noFill/>
        </p:spPr>
        <p:txBody>
          <a:bodyPr wrap="square" lIns="91440" tIns="45720" rIns="91440" bIns="45720" rtlCol="0" anchor="t">
            <a:spAutoFit/>
          </a:bodyPr>
          <a:lstStyle/>
          <a:p>
            <a:pPr algn="ctr" defTabSz="914268" rtl="0">
              <a:defRPr/>
            </a:pPr>
            <a:r>
              <a:rPr lang="fr" sz="800">
                <a:solidFill>
                  <a:srgbClr val="212121"/>
                </a:solidFill>
                <a:latin typeface="Verdana"/>
              </a:rPr>
              <a:t>Cette présentation est protégée par les droits d'auteur de Johnson &amp; Johnson</a:t>
            </a:r>
          </a:p>
          <a:p>
            <a:pPr algn="ctr" defTabSz="914268" rtl="0">
              <a:defRPr/>
            </a:pPr>
            <a:r>
              <a:rPr lang="fr" sz="800">
                <a:solidFill>
                  <a:srgbClr val="212121"/>
                </a:solidFill>
                <a:latin typeface="Verdana"/>
              </a:rPr>
              <a:t>et contient des informations exclusives et/ou confidentielles.</a:t>
            </a:r>
          </a:p>
          <a:p>
            <a:pPr algn="ctr" defTabSz="914268" rtl="0">
              <a:defRPr/>
            </a:pPr>
            <a:r>
              <a:rPr lang="fr" sz="800">
                <a:solidFill>
                  <a:srgbClr val="212121"/>
                </a:solidFill>
                <a:latin typeface="Verdana"/>
              </a:rPr>
              <a:t>Il ne doit pas être distribué en dehors du groupe de travail de SAGE sur Ebola.</a:t>
            </a:r>
            <a:endParaRPr lang="en-US" sz="1867">
              <a:solidFill>
                <a:srgbClr val="212121"/>
              </a:solidFill>
              <a:latin typeface="Verdana"/>
            </a:endParaRPr>
          </a:p>
        </p:txBody>
      </p:sp>
      <p:sp>
        <p:nvSpPr>
          <p:cNvPr id="4" name="TextBox 3">
            <a:extLst>
              <a:ext uri="{FF2B5EF4-FFF2-40B4-BE49-F238E27FC236}">
                <a16:creationId xmlns:a16="http://schemas.microsoft.com/office/drawing/2014/main" id="{516F7752-D8A3-415D-A830-53F523B96796}"/>
              </a:ext>
            </a:extLst>
          </p:cNvPr>
          <p:cNvSpPr txBox="1"/>
          <p:nvPr/>
        </p:nvSpPr>
        <p:spPr>
          <a:xfrm>
            <a:off x="552449" y="982615"/>
            <a:ext cx="5574748" cy="830997"/>
          </a:xfrm>
          <a:prstGeom prst="rect">
            <a:avLst/>
          </a:prstGeom>
          <a:noFill/>
        </p:spPr>
        <p:txBody>
          <a:bodyPr wrap="square" rtlCol="0">
            <a:spAutoFit/>
          </a:bodyPr>
          <a:lstStyle/>
          <a:p>
            <a:pPr algn="just" rtl="0"/>
            <a:endParaRPr lang="en-US" sz="2400">
              <a:solidFill>
                <a:srgbClr val="060606"/>
              </a:solidFill>
              <a:latin typeface="Calibri" panose="020F0502020204030204" pitchFamily="34" charset="0"/>
              <a:ea typeface="Times New Roman" panose="02020603050405020304" pitchFamily="18" charset="0"/>
              <a:cs typeface="Calibri" panose="020F0502020204030204" pitchFamily="34" charset="0"/>
            </a:endParaRPr>
          </a:p>
          <a:p>
            <a:pPr algn="just" rtl="0"/>
            <a:r>
              <a:rPr lang="fr" sz="2400">
                <a:solidFill>
                  <a:srgbClr val="060606"/>
                </a:solidFill>
                <a:latin typeface="Calibri" panose="020F0502020204030204" pitchFamily="34" charset="0"/>
                <a:ea typeface="Times New Roman" panose="02020603050405020304" pitchFamily="18" charset="0"/>
                <a:cs typeface="Calibri" panose="020F0502020204030204" pitchFamily="34" charset="0"/>
              </a:rPr>
              <a:t> </a:t>
            </a:r>
          </a:p>
        </p:txBody>
      </p:sp>
      <p:grpSp>
        <p:nvGrpSpPr>
          <p:cNvPr id="5" name="Group 4">
            <a:extLst>
              <a:ext uri="{FF2B5EF4-FFF2-40B4-BE49-F238E27FC236}">
                <a16:creationId xmlns:a16="http://schemas.microsoft.com/office/drawing/2014/main" id="{BA21C893-E6DC-4224-BF00-DB5108DE2EB4}"/>
              </a:ext>
            </a:extLst>
          </p:cNvPr>
          <p:cNvGrpSpPr/>
          <p:nvPr/>
        </p:nvGrpSpPr>
        <p:grpSpPr>
          <a:xfrm>
            <a:off x="464262" y="1371600"/>
            <a:ext cx="8503839" cy="4707451"/>
            <a:chOff x="-9429" y="877981"/>
            <a:chExt cx="9144000" cy="4410458"/>
          </a:xfrm>
        </p:grpSpPr>
        <p:pic>
          <p:nvPicPr>
            <p:cNvPr id="6" name="Picture 5">
              <a:extLst>
                <a:ext uri="{FF2B5EF4-FFF2-40B4-BE49-F238E27FC236}">
                  <a16:creationId xmlns:a16="http://schemas.microsoft.com/office/drawing/2014/main" id="{6F3C0CA7-257E-412A-8E72-85B2146E727C}"/>
                </a:ext>
              </a:extLst>
            </p:cNvPr>
            <p:cNvPicPr>
              <a:picLocks noChangeAspect="1"/>
            </p:cNvPicPr>
            <p:nvPr/>
          </p:nvPicPr>
          <p:blipFill rotWithShape="1">
            <a:blip r:embed="rId2"/>
            <a:srcRect b="21397"/>
            <a:stretch/>
          </p:blipFill>
          <p:spPr>
            <a:xfrm>
              <a:off x="-9429" y="877981"/>
              <a:ext cx="9144000" cy="4410458"/>
            </a:xfrm>
            <a:prstGeom prst="rect">
              <a:avLst/>
            </a:prstGeom>
            <a:ln>
              <a:solidFill>
                <a:schemeClr val="bg1">
                  <a:lumMod val="95000"/>
                </a:schemeClr>
              </a:solidFill>
            </a:ln>
          </p:spPr>
        </p:pic>
        <p:cxnSp>
          <p:nvCxnSpPr>
            <p:cNvPr id="7" name="Straight Arrow Connector 6">
              <a:extLst>
                <a:ext uri="{FF2B5EF4-FFF2-40B4-BE49-F238E27FC236}">
                  <a16:creationId xmlns:a16="http://schemas.microsoft.com/office/drawing/2014/main" id="{413F1790-E256-4040-A768-A61DFDCF8E49}"/>
                </a:ext>
              </a:extLst>
            </p:cNvPr>
            <p:cNvCxnSpPr/>
            <p:nvPr/>
          </p:nvCxnSpPr>
          <p:spPr>
            <a:xfrm>
              <a:off x="2412081" y="2027682"/>
              <a:ext cx="0" cy="377072"/>
            </a:xfrm>
            <a:prstGeom prst="straightConnector1">
              <a:avLst/>
            </a:prstGeom>
            <a:ln w="127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0C8FE44-08A5-4AF8-8276-7E14F1F92D47}"/>
                </a:ext>
              </a:extLst>
            </p:cNvPr>
            <p:cNvSpPr txBox="1"/>
            <p:nvPr/>
          </p:nvSpPr>
          <p:spPr>
            <a:xfrm>
              <a:off x="1859303" y="1782226"/>
              <a:ext cx="1122124" cy="292519"/>
            </a:xfrm>
            <a:prstGeom prst="rect">
              <a:avLst/>
            </a:prstGeom>
            <a:noFill/>
          </p:spPr>
          <p:txBody>
            <a:bodyPr wrap="square" rtlCol="0">
              <a:spAutoFit/>
            </a:bodyPr>
            <a:lstStyle>
              <a:defPPr>
                <a:defRPr lang="en-US"/>
              </a:defPPr>
              <a:lvl1pPr algn="ctr">
                <a:lnSpc>
                  <a:spcPts val="1200"/>
                </a:lnSpc>
                <a:defRPr>
                  <a:solidFill>
                    <a:srgbClr val="C00000"/>
                  </a:solidFill>
                </a:defRPr>
              </a:lvl1pPr>
            </a:lstStyle>
            <a:p>
              <a:pPr rtl="0">
                <a:lnSpc>
                  <a:spcPts val="2133"/>
                </a:lnSpc>
              </a:pPr>
              <a:r>
                <a:rPr lang="fr" sz="1067">
                  <a:solidFill>
                    <a:schemeClr val="tx1"/>
                  </a:solidFill>
                </a:rPr>
                <a:t>n=1646</a:t>
              </a:r>
            </a:p>
          </p:txBody>
        </p:sp>
        <p:cxnSp>
          <p:nvCxnSpPr>
            <p:cNvPr id="10" name="Straight Arrow Connector 9">
              <a:extLst>
                <a:ext uri="{FF2B5EF4-FFF2-40B4-BE49-F238E27FC236}">
                  <a16:creationId xmlns:a16="http://schemas.microsoft.com/office/drawing/2014/main" id="{FA3EE359-C6DB-45E6-A1AF-04A3494FB55F}"/>
                </a:ext>
              </a:extLst>
            </p:cNvPr>
            <p:cNvCxnSpPr/>
            <p:nvPr/>
          </p:nvCxnSpPr>
          <p:spPr>
            <a:xfrm>
              <a:off x="8139010" y="2380138"/>
              <a:ext cx="0" cy="377072"/>
            </a:xfrm>
            <a:prstGeom prst="straightConnector1">
              <a:avLst/>
            </a:prstGeom>
            <a:ln w="127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024527A-7408-4F5A-97B2-2613B0CDD33F}"/>
                </a:ext>
              </a:extLst>
            </p:cNvPr>
            <p:cNvSpPr txBox="1"/>
            <p:nvPr/>
          </p:nvSpPr>
          <p:spPr>
            <a:xfrm>
              <a:off x="7724226" y="2058663"/>
              <a:ext cx="836243" cy="372503"/>
            </a:xfrm>
            <a:prstGeom prst="rect">
              <a:avLst/>
            </a:prstGeom>
            <a:noFill/>
          </p:spPr>
          <p:txBody>
            <a:bodyPr wrap="square" rtlCol="0">
              <a:spAutoFit/>
            </a:bodyPr>
            <a:lstStyle>
              <a:defPPr>
                <a:defRPr lang="en-US"/>
              </a:defPPr>
              <a:lvl1pPr algn="ctr">
                <a:lnSpc>
                  <a:spcPts val="1200"/>
                </a:lnSpc>
                <a:defRPr>
                  <a:solidFill>
                    <a:srgbClr val="C00000"/>
                  </a:solidFill>
                </a:defRPr>
              </a:lvl1pPr>
            </a:lstStyle>
            <a:p>
              <a:pPr rtl="0">
                <a:lnSpc>
                  <a:spcPct val="100000"/>
                </a:lnSpc>
              </a:pPr>
              <a:r>
                <a:rPr lang="fr" sz="1067">
                  <a:solidFill>
                    <a:schemeClr val="tx1"/>
                  </a:solidFill>
                </a:rPr>
                <a:t>4,5Y</a:t>
              </a:r>
            </a:p>
            <a:p>
              <a:pPr rtl="0">
                <a:lnSpc>
                  <a:spcPct val="100000"/>
                </a:lnSpc>
              </a:pPr>
              <a:r>
                <a:rPr lang="fr" sz="1067">
                  <a:solidFill>
                    <a:schemeClr val="tx1"/>
                  </a:solidFill>
                </a:rPr>
                <a:t>N=26</a:t>
              </a:r>
            </a:p>
          </p:txBody>
        </p:sp>
        <p:sp>
          <p:nvSpPr>
            <p:cNvPr id="12" name="TextBox 11">
              <a:extLst>
                <a:ext uri="{FF2B5EF4-FFF2-40B4-BE49-F238E27FC236}">
                  <a16:creationId xmlns:a16="http://schemas.microsoft.com/office/drawing/2014/main" id="{E5E4F939-29CD-404A-B744-0FD8C14AEB84}"/>
                </a:ext>
              </a:extLst>
            </p:cNvPr>
            <p:cNvSpPr txBox="1"/>
            <p:nvPr/>
          </p:nvSpPr>
          <p:spPr>
            <a:xfrm>
              <a:off x="3408757" y="3149598"/>
              <a:ext cx="1297905" cy="372503"/>
            </a:xfrm>
            <a:prstGeom prst="rect">
              <a:avLst/>
            </a:prstGeom>
            <a:noFill/>
          </p:spPr>
          <p:txBody>
            <a:bodyPr wrap="square" rtlCol="0">
              <a:spAutoFit/>
            </a:bodyPr>
            <a:lstStyle>
              <a:defPPr>
                <a:defRPr lang="en-US"/>
              </a:defPPr>
              <a:lvl1pPr algn="ctr">
                <a:lnSpc>
                  <a:spcPts val="1600"/>
                </a:lnSpc>
                <a:defRPr>
                  <a:solidFill>
                    <a:srgbClr val="C00000"/>
                  </a:solidFill>
                </a:defRPr>
              </a:lvl1pPr>
            </a:lstStyle>
            <a:p>
              <a:pPr rtl="0">
                <a:lnSpc>
                  <a:spcPct val="100000"/>
                </a:lnSpc>
              </a:pPr>
              <a:r>
                <a:rPr lang="fr" sz="1067">
                  <a:solidFill>
                    <a:schemeClr val="tx1"/>
                  </a:solidFill>
                </a:rPr>
                <a:t>50-68% </a:t>
              </a:r>
            </a:p>
            <a:p>
              <a:pPr rtl="0">
                <a:lnSpc>
                  <a:spcPct val="100000"/>
                </a:lnSpc>
              </a:pPr>
              <a:r>
                <a:rPr lang="fr" sz="1067">
                  <a:solidFill>
                    <a:schemeClr val="tx1"/>
                  </a:solidFill>
                </a:rPr>
                <a:t>Adultes</a:t>
              </a:r>
            </a:p>
          </p:txBody>
        </p:sp>
        <p:sp>
          <p:nvSpPr>
            <p:cNvPr id="13" name="TextBox 12">
              <a:extLst>
                <a:ext uri="{FF2B5EF4-FFF2-40B4-BE49-F238E27FC236}">
                  <a16:creationId xmlns:a16="http://schemas.microsoft.com/office/drawing/2014/main" id="{3FE72250-550F-43AE-AF8E-260A6038F414}"/>
                </a:ext>
              </a:extLst>
            </p:cNvPr>
            <p:cNvSpPr txBox="1"/>
            <p:nvPr/>
          </p:nvSpPr>
          <p:spPr>
            <a:xfrm>
              <a:off x="7490057" y="2825944"/>
              <a:ext cx="1297905" cy="372503"/>
            </a:xfrm>
            <a:prstGeom prst="rect">
              <a:avLst/>
            </a:prstGeom>
            <a:noFill/>
          </p:spPr>
          <p:txBody>
            <a:bodyPr wrap="square" rtlCol="0">
              <a:spAutoFit/>
            </a:bodyPr>
            <a:lstStyle>
              <a:defPPr>
                <a:defRPr lang="en-US"/>
              </a:defPPr>
              <a:lvl1pPr algn="ctr">
                <a:lnSpc>
                  <a:spcPts val="1200"/>
                </a:lnSpc>
                <a:defRPr>
                  <a:solidFill>
                    <a:srgbClr val="C00000"/>
                  </a:solidFill>
                </a:defRPr>
              </a:lvl1pPr>
            </a:lstStyle>
            <a:p>
              <a:pPr rtl="0">
                <a:lnSpc>
                  <a:spcPct val="100000"/>
                </a:lnSpc>
              </a:pPr>
              <a:r>
                <a:rPr lang="fr" sz="1067">
                  <a:solidFill>
                    <a:schemeClr val="tx1"/>
                  </a:solidFill>
                </a:rPr>
                <a:t>92 %</a:t>
              </a:r>
            </a:p>
            <a:p>
              <a:pPr rtl="0">
                <a:lnSpc>
                  <a:spcPct val="100000"/>
                </a:lnSpc>
              </a:pPr>
              <a:r>
                <a:rPr lang="fr" sz="1067">
                  <a:solidFill>
                    <a:schemeClr val="tx1"/>
                  </a:solidFill>
                </a:rPr>
                <a:t>(VIH+)</a:t>
              </a:r>
            </a:p>
          </p:txBody>
        </p:sp>
        <p:sp>
          <p:nvSpPr>
            <p:cNvPr id="14" name="TextBox 13">
              <a:extLst>
                <a:ext uri="{FF2B5EF4-FFF2-40B4-BE49-F238E27FC236}">
                  <a16:creationId xmlns:a16="http://schemas.microsoft.com/office/drawing/2014/main" id="{16692896-361A-46FF-807C-46B1E83DE165}"/>
                </a:ext>
              </a:extLst>
            </p:cNvPr>
            <p:cNvSpPr txBox="1"/>
            <p:nvPr/>
          </p:nvSpPr>
          <p:spPr>
            <a:xfrm>
              <a:off x="1772422" y="3093110"/>
              <a:ext cx="1297905" cy="249944"/>
            </a:xfrm>
            <a:prstGeom prst="rect">
              <a:avLst/>
            </a:prstGeom>
            <a:noFill/>
          </p:spPr>
          <p:txBody>
            <a:bodyPr wrap="square" rtlCol="0">
              <a:spAutoFit/>
            </a:bodyPr>
            <a:lstStyle>
              <a:defPPr>
                <a:defRPr lang="en-US"/>
              </a:defPPr>
              <a:lvl1pPr algn="ctr">
                <a:lnSpc>
                  <a:spcPts val="1600"/>
                </a:lnSpc>
                <a:defRPr>
                  <a:solidFill>
                    <a:srgbClr val="C00000"/>
                  </a:solidFill>
                </a:defRPr>
              </a:lvl1pPr>
            </a:lstStyle>
            <a:p>
              <a:pPr rtl="0"/>
              <a:r>
                <a:rPr lang="fr" sz="1067">
                  <a:solidFill>
                    <a:schemeClr val="tx1"/>
                  </a:solidFill>
                </a:rPr>
                <a:t>49-100%</a:t>
              </a:r>
            </a:p>
          </p:txBody>
        </p:sp>
        <p:cxnSp>
          <p:nvCxnSpPr>
            <p:cNvPr id="15" name="Straight Arrow Connector 14">
              <a:extLst>
                <a:ext uri="{FF2B5EF4-FFF2-40B4-BE49-F238E27FC236}">
                  <a16:creationId xmlns:a16="http://schemas.microsoft.com/office/drawing/2014/main" id="{7EF2EFC2-A92E-4663-B55D-6DDAE6B38CFB}"/>
                </a:ext>
              </a:extLst>
            </p:cNvPr>
            <p:cNvCxnSpPr/>
            <p:nvPr/>
          </p:nvCxnSpPr>
          <p:spPr>
            <a:xfrm>
              <a:off x="5843256" y="2294852"/>
              <a:ext cx="0" cy="377072"/>
            </a:xfrm>
            <a:prstGeom prst="straightConnector1">
              <a:avLst/>
            </a:prstGeom>
            <a:ln w="127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FB3E66C-1608-4BC2-A534-7A0BD2157E03}"/>
                </a:ext>
              </a:extLst>
            </p:cNvPr>
            <p:cNvSpPr txBox="1"/>
            <p:nvPr/>
          </p:nvSpPr>
          <p:spPr>
            <a:xfrm>
              <a:off x="5437902" y="1975888"/>
              <a:ext cx="836239" cy="372503"/>
            </a:xfrm>
            <a:prstGeom prst="rect">
              <a:avLst/>
            </a:prstGeom>
            <a:noFill/>
          </p:spPr>
          <p:txBody>
            <a:bodyPr wrap="square" rtlCol="0">
              <a:spAutoFit/>
            </a:bodyPr>
            <a:lstStyle>
              <a:defPPr>
                <a:defRPr lang="en-US"/>
              </a:defPPr>
              <a:lvl1pPr algn="ctr">
                <a:lnSpc>
                  <a:spcPts val="1200"/>
                </a:lnSpc>
                <a:defRPr>
                  <a:solidFill>
                    <a:srgbClr val="C00000"/>
                  </a:solidFill>
                </a:defRPr>
              </a:lvl1pPr>
            </a:lstStyle>
            <a:p>
              <a:pPr rtl="0">
                <a:lnSpc>
                  <a:spcPct val="100000"/>
                </a:lnSpc>
              </a:pPr>
              <a:r>
                <a:rPr lang="fr" sz="1067">
                  <a:solidFill>
                    <a:schemeClr val="tx1"/>
                  </a:solidFill>
                </a:rPr>
                <a:t>3,1Y</a:t>
              </a:r>
            </a:p>
            <a:p>
              <a:pPr rtl="0">
                <a:lnSpc>
                  <a:spcPct val="100000"/>
                </a:lnSpc>
              </a:pPr>
              <a:r>
                <a:rPr lang="fr" sz="1067">
                  <a:solidFill>
                    <a:schemeClr val="tx1"/>
                  </a:solidFill>
                </a:rPr>
                <a:t>N=27</a:t>
              </a:r>
            </a:p>
          </p:txBody>
        </p:sp>
        <p:sp>
          <p:nvSpPr>
            <p:cNvPr id="17" name="TextBox 16">
              <a:extLst>
                <a:ext uri="{FF2B5EF4-FFF2-40B4-BE49-F238E27FC236}">
                  <a16:creationId xmlns:a16="http://schemas.microsoft.com/office/drawing/2014/main" id="{0C998649-EDD6-45A1-8543-94D2F6F2333A}"/>
                </a:ext>
              </a:extLst>
            </p:cNvPr>
            <p:cNvSpPr txBox="1"/>
            <p:nvPr/>
          </p:nvSpPr>
          <p:spPr>
            <a:xfrm>
              <a:off x="5096813" y="2953677"/>
              <a:ext cx="1491604" cy="372503"/>
            </a:xfrm>
            <a:prstGeom prst="rect">
              <a:avLst/>
            </a:prstGeom>
            <a:noFill/>
          </p:spPr>
          <p:txBody>
            <a:bodyPr wrap="square" rtlCol="0">
              <a:spAutoFit/>
            </a:bodyPr>
            <a:lstStyle>
              <a:defPPr>
                <a:defRPr lang="en-US"/>
              </a:defPPr>
              <a:lvl1pPr algn="ctr">
                <a:lnSpc>
                  <a:spcPts val="1200"/>
                </a:lnSpc>
                <a:defRPr>
                  <a:solidFill>
                    <a:srgbClr val="C00000"/>
                  </a:solidFill>
                </a:defRPr>
              </a:lvl1pPr>
            </a:lstStyle>
            <a:p>
              <a:pPr rtl="0">
                <a:lnSpc>
                  <a:spcPct val="100000"/>
                </a:lnSpc>
              </a:pPr>
              <a:r>
                <a:rPr lang="fr" sz="1067">
                  <a:solidFill>
                    <a:schemeClr val="tx1"/>
                  </a:solidFill>
                </a:rPr>
                <a:t>96 %</a:t>
              </a:r>
            </a:p>
            <a:p>
              <a:pPr rtl="0">
                <a:lnSpc>
                  <a:spcPct val="100000"/>
                </a:lnSpc>
              </a:pPr>
              <a:r>
                <a:rPr lang="fr" sz="1067">
                  <a:solidFill>
                    <a:schemeClr val="tx1"/>
                  </a:solidFill>
                </a:rPr>
                <a:t>(Enfants SL)  </a:t>
              </a:r>
            </a:p>
          </p:txBody>
        </p:sp>
        <p:cxnSp>
          <p:nvCxnSpPr>
            <p:cNvPr id="18" name="Straight Arrow Connector 17">
              <a:extLst>
                <a:ext uri="{FF2B5EF4-FFF2-40B4-BE49-F238E27FC236}">
                  <a16:creationId xmlns:a16="http://schemas.microsoft.com/office/drawing/2014/main" id="{40B9F754-8F17-49DA-85B1-FB7078F482D4}"/>
                </a:ext>
              </a:extLst>
            </p:cNvPr>
            <p:cNvCxnSpPr/>
            <p:nvPr/>
          </p:nvCxnSpPr>
          <p:spPr>
            <a:xfrm>
              <a:off x="7007343" y="2544795"/>
              <a:ext cx="0" cy="377072"/>
            </a:xfrm>
            <a:prstGeom prst="straightConnector1">
              <a:avLst/>
            </a:prstGeom>
            <a:ln w="127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530BBDE-012F-4AAE-BA9E-8D84C6A8055B}"/>
                </a:ext>
              </a:extLst>
            </p:cNvPr>
            <p:cNvSpPr txBox="1"/>
            <p:nvPr/>
          </p:nvSpPr>
          <p:spPr>
            <a:xfrm>
              <a:off x="6589289" y="2218828"/>
              <a:ext cx="836239" cy="372503"/>
            </a:xfrm>
            <a:prstGeom prst="rect">
              <a:avLst/>
            </a:prstGeom>
            <a:noFill/>
          </p:spPr>
          <p:txBody>
            <a:bodyPr wrap="square" rtlCol="0">
              <a:spAutoFit/>
            </a:bodyPr>
            <a:lstStyle>
              <a:defPPr>
                <a:defRPr lang="en-US"/>
              </a:defPPr>
              <a:lvl1pPr algn="ctr">
                <a:lnSpc>
                  <a:spcPts val="1200"/>
                </a:lnSpc>
                <a:defRPr>
                  <a:solidFill>
                    <a:srgbClr val="C00000"/>
                  </a:solidFill>
                </a:defRPr>
              </a:lvl1pPr>
            </a:lstStyle>
            <a:p>
              <a:pPr rtl="0">
                <a:lnSpc>
                  <a:spcPct val="100000"/>
                </a:lnSpc>
              </a:pPr>
              <a:r>
                <a:rPr lang="fr" sz="1067">
                  <a:solidFill>
                    <a:schemeClr val="tx1"/>
                  </a:solidFill>
                </a:rPr>
                <a:t>3,8Y</a:t>
              </a:r>
            </a:p>
            <a:p>
              <a:pPr rtl="0">
                <a:lnSpc>
                  <a:spcPct val="100000"/>
                </a:lnSpc>
              </a:pPr>
              <a:r>
                <a:rPr lang="fr" sz="1067">
                  <a:solidFill>
                    <a:schemeClr val="tx1"/>
                  </a:solidFill>
                </a:rPr>
                <a:t>N=23</a:t>
              </a:r>
            </a:p>
          </p:txBody>
        </p:sp>
        <p:sp>
          <p:nvSpPr>
            <p:cNvPr id="20" name="TextBox 19">
              <a:extLst>
                <a:ext uri="{FF2B5EF4-FFF2-40B4-BE49-F238E27FC236}">
                  <a16:creationId xmlns:a16="http://schemas.microsoft.com/office/drawing/2014/main" id="{1E2B47AD-CF28-4863-952A-2DB7EC43979F}"/>
                </a:ext>
              </a:extLst>
            </p:cNvPr>
            <p:cNvSpPr txBox="1"/>
            <p:nvPr/>
          </p:nvSpPr>
          <p:spPr>
            <a:xfrm>
              <a:off x="6263401" y="2975804"/>
              <a:ext cx="1491605" cy="372503"/>
            </a:xfrm>
            <a:prstGeom prst="rect">
              <a:avLst/>
            </a:prstGeom>
            <a:noFill/>
          </p:spPr>
          <p:txBody>
            <a:bodyPr wrap="square" rtlCol="0">
              <a:spAutoFit/>
            </a:bodyPr>
            <a:lstStyle>
              <a:defPPr>
                <a:defRPr lang="en-US"/>
              </a:defPPr>
              <a:lvl1pPr algn="ctr">
                <a:lnSpc>
                  <a:spcPts val="1200"/>
                </a:lnSpc>
                <a:defRPr>
                  <a:solidFill>
                    <a:srgbClr val="C00000"/>
                  </a:solidFill>
                </a:defRPr>
              </a:lvl1pPr>
            </a:lstStyle>
            <a:p>
              <a:pPr rtl="0">
                <a:lnSpc>
                  <a:spcPct val="100000"/>
                </a:lnSpc>
              </a:pPr>
              <a:r>
                <a:rPr lang="fr" sz="1067">
                  <a:solidFill>
                    <a:schemeClr val="tx1"/>
                  </a:solidFill>
                </a:rPr>
                <a:t>77 %</a:t>
              </a:r>
            </a:p>
            <a:p>
              <a:pPr rtl="0">
                <a:lnSpc>
                  <a:spcPct val="100000"/>
                </a:lnSpc>
              </a:pPr>
              <a:r>
                <a:rPr lang="fr" sz="1067">
                  <a:solidFill>
                    <a:schemeClr val="tx1"/>
                  </a:solidFill>
                </a:rPr>
                <a:t>(Enfants SL)  </a:t>
              </a:r>
            </a:p>
          </p:txBody>
        </p:sp>
        <p:pic>
          <p:nvPicPr>
            <p:cNvPr id="21" name="Picture 20">
              <a:extLst>
                <a:ext uri="{FF2B5EF4-FFF2-40B4-BE49-F238E27FC236}">
                  <a16:creationId xmlns:a16="http://schemas.microsoft.com/office/drawing/2014/main" id="{6B6A1D65-C37C-4FB2-9592-75ABF6431532}"/>
                </a:ext>
              </a:extLst>
            </p:cNvPr>
            <p:cNvPicPr>
              <a:picLocks noChangeAspect="1"/>
            </p:cNvPicPr>
            <p:nvPr/>
          </p:nvPicPr>
          <p:blipFill rotWithShape="1">
            <a:blip r:embed="rId3"/>
            <a:srcRect l="1403" t="86110" r="1578" b="-449"/>
            <a:stretch/>
          </p:blipFill>
          <p:spPr>
            <a:xfrm>
              <a:off x="783229" y="4317238"/>
              <a:ext cx="6387154" cy="569328"/>
            </a:xfrm>
            <a:prstGeom prst="rect">
              <a:avLst/>
            </a:prstGeom>
          </p:spPr>
        </p:pic>
      </p:grpSp>
      <p:sp>
        <p:nvSpPr>
          <p:cNvPr id="23" name="Rectangle 3">
            <a:extLst>
              <a:ext uri="{FF2B5EF4-FFF2-40B4-BE49-F238E27FC236}">
                <a16:creationId xmlns:a16="http://schemas.microsoft.com/office/drawing/2014/main" id="{EF8625A4-30E4-4B72-82A8-BA90ECDD3044}"/>
              </a:ext>
            </a:extLst>
          </p:cNvPr>
          <p:cNvSpPr txBox="1">
            <a:spLocks noChangeArrowheads="1"/>
          </p:cNvSpPr>
          <p:nvPr/>
        </p:nvSpPr>
        <p:spPr bwMode="auto">
          <a:xfrm>
            <a:off x="9227566" y="1287081"/>
            <a:ext cx="2897487" cy="4132243"/>
          </a:xfrm>
          <a:prstGeom prst="roundRect">
            <a:avLst>
              <a:gd name="adj" fmla="val 3412"/>
            </a:avLst>
          </a:prstGeom>
          <a:solidFill>
            <a:schemeClr val="tx1">
              <a:lumMod val="10000"/>
              <a:lumOff val="90000"/>
            </a:schemeClr>
          </a:solidFill>
          <a:ln>
            <a:noFill/>
          </a:ln>
        </p:spPr>
        <p:style>
          <a:lnRef idx="1">
            <a:schemeClr val="accent3"/>
          </a:lnRef>
          <a:fillRef idx="2">
            <a:schemeClr val="accent3"/>
          </a:fillRef>
          <a:effectRef idx="1">
            <a:schemeClr val="accent3"/>
          </a:effectRef>
          <a:fontRef idx="minor">
            <a:schemeClr val="dk1"/>
          </a:fontRef>
        </p:style>
        <p:txBody>
          <a:bodyPr lIns="216000" rtlCol="0" anchor="ctr"/>
          <a:lstStyle>
            <a:defPPr>
              <a:defRPr lang="en-US"/>
            </a:defPPr>
            <a:lvl1pPr indent="-250825">
              <a:tabLst>
                <a:tab pos="177800" algn="l"/>
                <a:tab pos="266700" algn="l"/>
                <a:tab pos="444500" algn="l"/>
                <a:tab pos="622300" algn="l"/>
              </a:tabLst>
              <a:defRPr sz="1400">
                <a:solidFill>
                  <a:srgbClr val="060606"/>
                </a:solidFill>
                <a:effectLst/>
                <a:latin typeface="Verdana" panose="020B0604030504040204" pitchFamily="34" charset="0"/>
                <a:ea typeface="Verdana" panose="020B0604030504040204" pitchFamily="34" charset="0"/>
                <a:cs typeface="Calibri" panose="020F0502020204030204" pitchFamily="34" charset="0"/>
              </a:defRPr>
            </a:lvl1pPr>
            <a:lvl2pPr marL="742950" indent="-285750">
              <a:tabLst>
                <a:tab pos="177800" algn="l"/>
                <a:tab pos="266700" algn="l"/>
                <a:tab pos="444500" algn="l"/>
                <a:tab pos="622300" algn="l"/>
              </a:tabLst>
              <a:defRPr>
                <a:solidFill>
                  <a:schemeClr val="tx1"/>
                </a:solidFill>
                <a:latin typeface="Calibri" pitchFamily="34" charset="0"/>
              </a:defRPr>
            </a:lvl2pPr>
            <a:lvl3pPr marL="1143000" indent="-228600">
              <a:tabLst>
                <a:tab pos="177800" algn="l"/>
                <a:tab pos="266700" algn="l"/>
                <a:tab pos="444500" algn="l"/>
                <a:tab pos="622300" algn="l"/>
              </a:tabLst>
              <a:defRPr>
                <a:solidFill>
                  <a:schemeClr val="tx1"/>
                </a:solidFill>
                <a:latin typeface="Calibri" pitchFamily="34" charset="0"/>
              </a:defRPr>
            </a:lvl3pPr>
            <a:lvl4pPr marL="1600200" indent="-228600">
              <a:tabLst>
                <a:tab pos="177800" algn="l"/>
                <a:tab pos="266700" algn="l"/>
                <a:tab pos="444500" algn="l"/>
                <a:tab pos="622300" algn="l"/>
              </a:tabLst>
              <a:defRPr>
                <a:solidFill>
                  <a:schemeClr val="tx1"/>
                </a:solidFill>
                <a:latin typeface="Calibri" pitchFamily="34" charset="0"/>
              </a:defRPr>
            </a:lvl4pPr>
            <a:lvl5pPr marL="2057400" indent="-228600">
              <a:tabLst>
                <a:tab pos="177800" algn="l"/>
                <a:tab pos="266700" algn="l"/>
                <a:tab pos="444500" algn="l"/>
                <a:tab pos="622300" algn="l"/>
              </a:tabLst>
              <a:defRPr>
                <a:solidFill>
                  <a:schemeClr val="tx1"/>
                </a:solidFill>
                <a:latin typeface="Calibri" pitchFamily="34" charset="0"/>
              </a:defRPr>
            </a:lvl5pPr>
            <a:lvl6pPr marL="25146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6pPr>
            <a:lvl7pPr marL="29718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7pPr>
            <a:lvl8pPr marL="34290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8pPr>
            <a:lvl9pPr marL="38862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9pPr>
          </a:lstStyle>
          <a:p>
            <a:pPr marL="46566" indent="-380990" rtl="0">
              <a:buFont typeface="Arial" panose="020B0604020202020204" pitchFamily="34" charset="0"/>
              <a:buChar char="•"/>
            </a:pPr>
            <a:r>
              <a:rPr lang="fr" sz="1600" dirty="0"/>
              <a:t>La cinétique de fixation des anticorps diminue entre 21 jours, après la deuxième dose, et 6 mois, après la première dose, suivie d'une phase de stabilisation d’au moins 4 ans et demi..</a:t>
            </a:r>
          </a:p>
          <a:p>
            <a:pPr indent="0" rtl="0"/>
            <a:endParaRPr lang="en-US" sz="1600" dirty="0"/>
          </a:p>
          <a:p>
            <a:pPr marL="46566" indent="-380990" rtl="0">
              <a:buFont typeface="Arial" panose="020B0604020202020204" pitchFamily="34" charset="0"/>
              <a:buChar char="•"/>
            </a:pPr>
            <a:r>
              <a:rPr lang="fr" sz="1600" dirty="0"/>
              <a:t>Les réponses d'</a:t>
            </a:r>
            <a:r>
              <a:rPr lang="fr" sz="1600" b="1" dirty="0"/>
              <a:t>anticorps liants </a:t>
            </a:r>
            <a:r>
              <a:rPr lang="fr" sz="1600" dirty="0"/>
              <a:t>persistent pendant au moins 4 ans et demi (N=26)</a:t>
            </a:r>
          </a:p>
        </p:txBody>
      </p:sp>
    </p:spTree>
    <p:extLst>
      <p:ext uri="{BB962C8B-B14F-4D97-AF65-F5344CB8AC3E}">
        <p14:creationId xmlns:p14="http://schemas.microsoft.com/office/powerpoint/2010/main" val="462970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3168C0-07CD-48BE-A810-CD8869DEB26D}"/>
              </a:ext>
            </a:extLst>
          </p:cNvPr>
          <p:cNvSpPr>
            <a:spLocks noGrp="1"/>
          </p:cNvSpPr>
          <p:nvPr>
            <p:ph type="sldNum" sz="quarter" idx="10"/>
          </p:nvPr>
        </p:nvSpPr>
        <p:spPr/>
        <p:txBody>
          <a:bodyPr rtlCol="0"/>
          <a:lstStyle/>
          <a:p>
            <a:pPr rtl="0"/>
            <a:fld id="{9EDE57E2-A691-1C4A-A145-470C005D1CB8}" type="slidenum">
              <a:rPr lang="en-US" smtClean="0"/>
              <a:pPr/>
              <a:t>19</a:t>
            </a:fld>
            <a:endParaRPr lang="en-US"/>
          </a:p>
        </p:txBody>
      </p:sp>
      <p:sp>
        <p:nvSpPr>
          <p:cNvPr id="8" name="TextBox 7">
            <a:extLst>
              <a:ext uri="{FF2B5EF4-FFF2-40B4-BE49-F238E27FC236}">
                <a16:creationId xmlns:a16="http://schemas.microsoft.com/office/drawing/2014/main" id="{CC24F987-4B24-4AD2-81E1-38F173ED4B91}"/>
              </a:ext>
            </a:extLst>
          </p:cNvPr>
          <p:cNvSpPr txBox="1"/>
          <p:nvPr/>
        </p:nvSpPr>
        <p:spPr>
          <a:xfrm>
            <a:off x="3133141" y="6428673"/>
            <a:ext cx="5886656" cy="461665"/>
          </a:xfrm>
          <a:prstGeom prst="rect">
            <a:avLst/>
          </a:prstGeom>
          <a:noFill/>
        </p:spPr>
        <p:txBody>
          <a:bodyPr wrap="square" lIns="91440" tIns="45720" rIns="91440" bIns="45720" rtlCol="0" anchor="t">
            <a:spAutoFit/>
          </a:bodyPr>
          <a:lstStyle/>
          <a:p>
            <a:pPr algn="ctr" defTabSz="914268" rtl="0">
              <a:defRPr/>
            </a:pPr>
            <a:r>
              <a:rPr lang="fr" sz="800">
                <a:solidFill>
                  <a:srgbClr val="212121"/>
                </a:solidFill>
                <a:latin typeface="Verdana"/>
              </a:rPr>
              <a:t>Cette présentation est protégée par les droits d'auteur de Johnson &amp; Johnson</a:t>
            </a:r>
          </a:p>
          <a:p>
            <a:pPr algn="ctr" defTabSz="914268" rtl="0">
              <a:defRPr/>
            </a:pPr>
            <a:r>
              <a:rPr lang="fr" sz="800">
                <a:solidFill>
                  <a:srgbClr val="212121"/>
                </a:solidFill>
                <a:latin typeface="Verdana"/>
              </a:rPr>
              <a:t>et contient des informations exclusives et/ou confidentielles.</a:t>
            </a:r>
          </a:p>
          <a:p>
            <a:pPr algn="ctr" defTabSz="914268" rtl="0">
              <a:defRPr/>
            </a:pPr>
            <a:r>
              <a:rPr lang="fr" sz="800">
                <a:solidFill>
                  <a:srgbClr val="212121"/>
                </a:solidFill>
                <a:latin typeface="Verdana"/>
              </a:rPr>
              <a:t>Il ne doit pas être distribué en dehors du groupe de travail de SAGE sur Ebola.</a:t>
            </a:r>
            <a:endParaRPr lang="en-US" sz="1867">
              <a:solidFill>
                <a:srgbClr val="212121"/>
              </a:solidFill>
              <a:latin typeface="Verdana"/>
            </a:endParaRPr>
          </a:p>
        </p:txBody>
      </p:sp>
      <p:sp>
        <p:nvSpPr>
          <p:cNvPr id="4" name="TextBox 3">
            <a:extLst>
              <a:ext uri="{FF2B5EF4-FFF2-40B4-BE49-F238E27FC236}">
                <a16:creationId xmlns:a16="http://schemas.microsoft.com/office/drawing/2014/main" id="{516F7752-D8A3-415D-A830-53F523B96796}"/>
              </a:ext>
            </a:extLst>
          </p:cNvPr>
          <p:cNvSpPr txBox="1"/>
          <p:nvPr/>
        </p:nvSpPr>
        <p:spPr>
          <a:xfrm>
            <a:off x="554205" y="770031"/>
            <a:ext cx="5574748" cy="830997"/>
          </a:xfrm>
          <a:prstGeom prst="rect">
            <a:avLst/>
          </a:prstGeom>
          <a:noFill/>
        </p:spPr>
        <p:txBody>
          <a:bodyPr wrap="square" rtlCol="0">
            <a:spAutoFit/>
          </a:bodyPr>
          <a:lstStyle/>
          <a:p>
            <a:pPr algn="just" rtl="0"/>
            <a:endParaRPr lang="en-US" sz="2400">
              <a:solidFill>
                <a:srgbClr val="060606"/>
              </a:solidFill>
              <a:latin typeface="Calibri" panose="020F0502020204030204" pitchFamily="34" charset="0"/>
              <a:ea typeface="Times New Roman" panose="02020603050405020304" pitchFamily="18" charset="0"/>
              <a:cs typeface="Calibri" panose="020F0502020204030204" pitchFamily="34" charset="0"/>
            </a:endParaRPr>
          </a:p>
          <a:p>
            <a:pPr algn="just" rtl="0"/>
            <a:r>
              <a:rPr lang="fr" sz="2400">
                <a:solidFill>
                  <a:srgbClr val="060606"/>
                </a:solidFill>
                <a:latin typeface="Calibri" panose="020F0502020204030204" pitchFamily="34" charset="0"/>
                <a:ea typeface="Times New Roman" panose="02020603050405020304" pitchFamily="18" charset="0"/>
                <a:cs typeface="Calibri" panose="020F0502020204030204" pitchFamily="34" charset="0"/>
              </a:rPr>
              <a:t> </a:t>
            </a:r>
          </a:p>
        </p:txBody>
      </p:sp>
      <p:pic>
        <p:nvPicPr>
          <p:cNvPr id="6" name="Picture 5">
            <a:extLst>
              <a:ext uri="{FF2B5EF4-FFF2-40B4-BE49-F238E27FC236}">
                <a16:creationId xmlns:a16="http://schemas.microsoft.com/office/drawing/2014/main" id="{780BB30A-A243-468A-9BF5-F49C66EAC8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4205" y="1064772"/>
            <a:ext cx="7986631" cy="5363901"/>
          </a:xfrm>
          <a:prstGeom prst="rect">
            <a:avLst/>
          </a:prstGeom>
        </p:spPr>
      </p:pic>
      <p:sp>
        <p:nvSpPr>
          <p:cNvPr id="7" name="Title 1">
            <a:extLst>
              <a:ext uri="{FF2B5EF4-FFF2-40B4-BE49-F238E27FC236}">
                <a16:creationId xmlns:a16="http://schemas.microsoft.com/office/drawing/2014/main" id="{D28AFD8C-3959-40DD-BE36-8012CCE61621}"/>
              </a:ext>
            </a:extLst>
          </p:cNvPr>
          <p:cNvSpPr>
            <a:spLocks noGrp="1"/>
          </p:cNvSpPr>
          <p:nvPr>
            <p:ph type="title"/>
          </p:nvPr>
        </p:nvSpPr>
        <p:spPr>
          <a:xfrm>
            <a:off x="557213" y="220326"/>
            <a:ext cx="11634787" cy="701149"/>
          </a:xfrm>
        </p:spPr>
        <p:txBody>
          <a:bodyPr vert="horz" lIns="0" tIns="0" rIns="0" bIns="36000" rtlCol="0" anchor="t">
            <a:normAutofit/>
          </a:bodyPr>
          <a:lstStyle/>
          <a:p>
            <a:pPr rtl="0"/>
            <a:r>
              <a:rPr lang="fr" kern="0">
                <a:solidFill>
                  <a:srgbClr val="051291"/>
                </a:solidFill>
                <a:latin typeface="Poppins" panose="00000500000000000000" pitchFamily="2" charset="0"/>
                <a:cs typeface="Poppins" panose="00000500000000000000" pitchFamily="2" charset="0"/>
              </a:rPr>
              <a:t>Nouvelles données sur la riposte des doses de  rappel à </a:t>
            </a:r>
            <a:r>
              <a:rPr lang="fr">
                <a:solidFill>
                  <a:srgbClr val="051291"/>
                </a:solidFill>
                <a:latin typeface="Poppins" panose="00000500000000000000" pitchFamily="2" charset="0"/>
                <a:cs typeface="Poppins" panose="00000500000000000000" pitchFamily="2" charset="0"/>
              </a:rPr>
              <a:t>l’Ad26.ZEBOV</a:t>
            </a:r>
            <a:br>
              <a:rPr lang="en-US">
                <a:solidFill>
                  <a:srgbClr val="051291"/>
                </a:solidFill>
                <a:latin typeface="Poppins" panose="00000500000000000000" pitchFamily="2" charset="0"/>
                <a:cs typeface="Poppins" panose="00000500000000000000" pitchFamily="2" charset="0"/>
              </a:rPr>
            </a:br>
            <a:r>
              <a:rPr lang="fr">
                <a:solidFill>
                  <a:srgbClr val="051291"/>
                </a:solidFill>
                <a:latin typeface="Poppins" panose="00000500000000000000" pitchFamily="2" charset="0"/>
                <a:cs typeface="Poppins" panose="00000500000000000000" pitchFamily="2" charset="0"/>
              </a:rPr>
              <a:t>Induction d'une réponse anamnestique forte et rapide</a:t>
            </a:r>
            <a:endParaRPr lang="fr-FR" kern="0">
              <a:solidFill>
                <a:srgbClr val="051291"/>
              </a:solidFill>
              <a:latin typeface="Poppins" panose="00000500000000000000" pitchFamily="2" charset="0"/>
              <a:cs typeface="Poppins" panose="00000500000000000000" pitchFamily="2" charset="0"/>
            </a:endParaRPr>
          </a:p>
        </p:txBody>
      </p:sp>
      <p:sp>
        <p:nvSpPr>
          <p:cNvPr id="9" name="Rectangle 3">
            <a:extLst>
              <a:ext uri="{FF2B5EF4-FFF2-40B4-BE49-F238E27FC236}">
                <a16:creationId xmlns:a16="http://schemas.microsoft.com/office/drawing/2014/main" id="{00A0C879-4179-4855-B260-5C28041253FD}"/>
              </a:ext>
            </a:extLst>
          </p:cNvPr>
          <p:cNvSpPr txBox="1">
            <a:spLocks noChangeArrowheads="1"/>
          </p:cNvSpPr>
          <p:nvPr/>
        </p:nvSpPr>
        <p:spPr bwMode="auto">
          <a:xfrm>
            <a:off x="8885376" y="1462529"/>
            <a:ext cx="2947836" cy="4180108"/>
          </a:xfrm>
          <a:prstGeom prst="roundRect">
            <a:avLst>
              <a:gd name="adj" fmla="val 3412"/>
            </a:avLst>
          </a:prstGeom>
          <a:solidFill>
            <a:schemeClr val="tx1">
              <a:lumMod val="10000"/>
              <a:lumOff val="90000"/>
            </a:schemeClr>
          </a:solidFill>
          <a:ln>
            <a:noFill/>
          </a:ln>
        </p:spPr>
        <p:style>
          <a:lnRef idx="1">
            <a:schemeClr val="accent3"/>
          </a:lnRef>
          <a:fillRef idx="2">
            <a:schemeClr val="accent3"/>
          </a:fillRef>
          <a:effectRef idx="1">
            <a:schemeClr val="accent3"/>
          </a:effectRef>
          <a:fontRef idx="minor">
            <a:schemeClr val="dk1"/>
          </a:fontRef>
        </p:style>
        <p:txBody>
          <a:bodyPr lIns="216000" rtlCol="0" anchor="ctr"/>
          <a:lstStyle>
            <a:defPPr>
              <a:defRPr lang="en-US"/>
            </a:defPPr>
            <a:lvl1pPr indent="-250825">
              <a:tabLst>
                <a:tab pos="177800" algn="l"/>
                <a:tab pos="266700" algn="l"/>
                <a:tab pos="444500" algn="l"/>
                <a:tab pos="622300" algn="l"/>
              </a:tabLst>
              <a:defRPr sz="1400">
                <a:solidFill>
                  <a:srgbClr val="060606"/>
                </a:solidFill>
                <a:effectLst/>
                <a:latin typeface="Verdana" panose="020B0604030504040204" pitchFamily="34" charset="0"/>
                <a:ea typeface="Verdana" panose="020B0604030504040204" pitchFamily="34" charset="0"/>
                <a:cs typeface="Calibri" panose="020F0502020204030204" pitchFamily="34" charset="0"/>
              </a:defRPr>
            </a:lvl1pPr>
            <a:lvl2pPr marL="742950" indent="-285750">
              <a:tabLst>
                <a:tab pos="177800" algn="l"/>
                <a:tab pos="266700" algn="l"/>
                <a:tab pos="444500" algn="l"/>
                <a:tab pos="622300" algn="l"/>
              </a:tabLst>
              <a:defRPr>
                <a:solidFill>
                  <a:schemeClr val="tx1"/>
                </a:solidFill>
                <a:latin typeface="Calibri" pitchFamily="34" charset="0"/>
              </a:defRPr>
            </a:lvl2pPr>
            <a:lvl3pPr marL="1143000" indent="-228600">
              <a:tabLst>
                <a:tab pos="177800" algn="l"/>
                <a:tab pos="266700" algn="l"/>
                <a:tab pos="444500" algn="l"/>
                <a:tab pos="622300" algn="l"/>
              </a:tabLst>
              <a:defRPr>
                <a:solidFill>
                  <a:schemeClr val="tx1"/>
                </a:solidFill>
                <a:latin typeface="Calibri" pitchFamily="34" charset="0"/>
              </a:defRPr>
            </a:lvl3pPr>
            <a:lvl4pPr marL="1600200" indent="-228600">
              <a:tabLst>
                <a:tab pos="177800" algn="l"/>
                <a:tab pos="266700" algn="l"/>
                <a:tab pos="444500" algn="l"/>
                <a:tab pos="622300" algn="l"/>
              </a:tabLst>
              <a:defRPr>
                <a:solidFill>
                  <a:schemeClr val="tx1"/>
                </a:solidFill>
                <a:latin typeface="Calibri" pitchFamily="34" charset="0"/>
              </a:defRPr>
            </a:lvl4pPr>
            <a:lvl5pPr marL="2057400" indent="-228600">
              <a:tabLst>
                <a:tab pos="177800" algn="l"/>
                <a:tab pos="266700" algn="l"/>
                <a:tab pos="444500" algn="l"/>
                <a:tab pos="622300" algn="l"/>
              </a:tabLst>
              <a:defRPr>
                <a:solidFill>
                  <a:schemeClr val="tx1"/>
                </a:solidFill>
                <a:latin typeface="Calibri" pitchFamily="34" charset="0"/>
              </a:defRPr>
            </a:lvl5pPr>
            <a:lvl6pPr marL="25146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6pPr>
            <a:lvl7pPr marL="29718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7pPr>
            <a:lvl8pPr marL="34290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8pPr>
            <a:lvl9pPr marL="3886200" indent="-228600" fontAlgn="base">
              <a:spcBef>
                <a:spcPct val="0"/>
              </a:spcBef>
              <a:spcAft>
                <a:spcPct val="0"/>
              </a:spcAft>
              <a:tabLst>
                <a:tab pos="177800" algn="l"/>
                <a:tab pos="266700" algn="l"/>
                <a:tab pos="444500" algn="l"/>
                <a:tab pos="622300" algn="l"/>
              </a:tabLst>
              <a:defRPr>
                <a:solidFill>
                  <a:schemeClr val="tx1"/>
                </a:solidFill>
                <a:latin typeface="Calibri" pitchFamily="34" charset="0"/>
              </a:defRPr>
            </a:lvl9pPr>
          </a:lstStyle>
          <a:p>
            <a:pPr marL="46566" indent="-380990" rtl="0">
              <a:buFont typeface="Arial" panose="020B0604020202020204" pitchFamily="34" charset="0"/>
              <a:buChar char="•"/>
            </a:pPr>
            <a:r>
              <a:rPr lang="fr" sz="1600" dirty="0"/>
              <a:t>Forte réponse anamnestique quel que soit le temps écoulé depuis le traitement primaire ( testé jusqu'à 4 ans et demi)</a:t>
            </a:r>
            <a:endParaRPr lang="en-US" sz="1600" dirty="0"/>
          </a:p>
          <a:p>
            <a:pPr marL="46566" indent="-380990" rtl="0">
              <a:buFont typeface="Arial" panose="020B0604020202020204" pitchFamily="34" charset="0"/>
              <a:buChar char="•"/>
            </a:pPr>
            <a:endParaRPr lang="en-US" sz="1600" dirty="0"/>
          </a:p>
          <a:p>
            <a:pPr marL="46566" indent="-380990" rtl="0">
              <a:buFont typeface="Arial" panose="020B0604020202020204" pitchFamily="34" charset="0"/>
              <a:buChar char="•"/>
            </a:pPr>
            <a:r>
              <a:rPr lang="fr" sz="1600" dirty="0"/>
              <a:t>La réponse augmente avec l'allongement de l'intervalle depuis le traitement primaire.</a:t>
            </a:r>
          </a:p>
          <a:p>
            <a:pPr marL="46566" indent="-380990" rtl="0">
              <a:buFont typeface="Arial" panose="020B0604020202020204" pitchFamily="34" charset="0"/>
              <a:buChar char="•"/>
            </a:pPr>
            <a:endParaRPr lang="en-US" sz="1600" dirty="0"/>
          </a:p>
          <a:p>
            <a:pPr marL="46566" indent="-380990" rtl="0">
              <a:buFont typeface="Arial" panose="020B0604020202020204" pitchFamily="34" charset="0"/>
              <a:buChar char="•"/>
            </a:pPr>
            <a:r>
              <a:rPr lang="fr" sz="1600" dirty="0"/>
              <a:t>Les anticorps GMC de liaison 1 an après le rappel sont </a:t>
            </a:r>
            <a:r>
              <a:rPr lang="fr" sz="1600" b="1" dirty="0"/>
              <a:t>plus de 10 fois plus élevés que dans l'année qui suit l'administration de la primo-dose.</a:t>
            </a:r>
          </a:p>
        </p:txBody>
      </p:sp>
      <p:sp>
        <p:nvSpPr>
          <p:cNvPr id="2" name="TextBox 1">
            <a:extLst>
              <a:ext uri="{FF2B5EF4-FFF2-40B4-BE49-F238E27FC236}">
                <a16:creationId xmlns:a16="http://schemas.microsoft.com/office/drawing/2014/main" id="{827081F5-F9E0-4460-BD40-32EA9593505E}"/>
              </a:ext>
            </a:extLst>
          </p:cNvPr>
          <p:cNvSpPr txBox="1"/>
          <p:nvPr/>
        </p:nvSpPr>
        <p:spPr>
          <a:xfrm>
            <a:off x="3745201" y="1324030"/>
            <a:ext cx="582211" cy="276999"/>
          </a:xfrm>
          <a:prstGeom prst="rect">
            <a:avLst/>
          </a:prstGeom>
          <a:noFill/>
        </p:spPr>
        <p:txBody>
          <a:bodyPr wrap="none" rtlCol="0">
            <a:spAutoFit/>
          </a:bodyPr>
          <a:lstStyle/>
          <a:p>
            <a:pPr rtl="0"/>
            <a:r>
              <a:rPr lang="fr" sz="1200"/>
              <a:t>Adultes</a:t>
            </a:r>
          </a:p>
        </p:txBody>
      </p:sp>
      <p:sp>
        <p:nvSpPr>
          <p:cNvPr id="10" name="TextBox 9">
            <a:extLst>
              <a:ext uri="{FF2B5EF4-FFF2-40B4-BE49-F238E27FC236}">
                <a16:creationId xmlns:a16="http://schemas.microsoft.com/office/drawing/2014/main" id="{A9DA72A7-08C3-4E7B-86F4-409919C6DBDD}"/>
              </a:ext>
            </a:extLst>
          </p:cNvPr>
          <p:cNvSpPr txBox="1"/>
          <p:nvPr/>
        </p:nvSpPr>
        <p:spPr>
          <a:xfrm>
            <a:off x="7702573" y="1324030"/>
            <a:ext cx="582211" cy="276999"/>
          </a:xfrm>
          <a:prstGeom prst="rect">
            <a:avLst/>
          </a:prstGeom>
          <a:noFill/>
        </p:spPr>
        <p:txBody>
          <a:bodyPr wrap="none" rtlCol="0">
            <a:spAutoFit/>
          </a:bodyPr>
          <a:lstStyle/>
          <a:p>
            <a:pPr rtl="0"/>
            <a:r>
              <a:rPr lang="fr" sz="1200"/>
              <a:t>Adultes</a:t>
            </a:r>
          </a:p>
        </p:txBody>
      </p:sp>
      <p:sp>
        <p:nvSpPr>
          <p:cNvPr id="11" name="TextBox 10">
            <a:extLst>
              <a:ext uri="{FF2B5EF4-FFF2-40B4-BE49-F238E27FC236}">
                <a16:creationId xmlns:a16="http://schemas.microsoft.com/office/drawing/2014/main" id="{1AA6B182-9C31-47A5-815A-4BF871134E01}"/>
              </a:ext>
            </a:extLst>
          </p:cNvPr>
          <p:cNvSpPr txBox="1"/>
          <p:nvPr/>
        </p:nvSpPr>
        <p:spPr>
          <a:xfrm>
            <a:off x="7797398" y="3803070"/>
            <a:ext cx="673689" cy="461665"/>
          </a:xfrm>
          <a:prstGeom prst="rect">
            <a:avLst/>
          </a:prstGeom>
          <a:noFill/>
        </p:spPr>
        <p:txBody>
          <a:bodyPr wrap="square" rtlCol="0">
            <a:spAutoFit/>
          </a:bodyPr>
          <a:lstStyle/>
          <a:p>
            <a:pPr rtl="0"/>
            <a:r>
              <a:rPr lang="fr" sz="1200"/>
              <a:t>VIH + Adultes</a:t>
            </a:r>
          </a:p>
        </p:txBody>
      </p:sp>
      <p:sp>
        <p:nvSpPr>
          <p:cNvPr id="12" name="TextBox 11">
            <a:extLst>
              <a:ext uri="{FF2B5EF4-FFF2-40B4-BE49-F238E27FC236}">
                <a16:creationId xmlns:a16="http://schemas.microsoft.com/office/drawing/2014/main" id="{C22B0802-7DE5-46B4-812A-F152883F3D4F}"/>
              </a:ext>
            </a:extLst>
          </p:cNvPr>
          <p:cNvSpPr txBox="1"/>
          <p:nvPr/>
        </p:nvSpPr>
        <p:spPr>
          <a:xfrm>
            <a:off x="3673435" y="4008651"/>
            <a:ext cx="955364" cy="276999"/>
          </a:xfrm>
          <a:prstGeom prst="rect">
            <a:avLst/>
          </a:prstGeom>
          <a:noFill/>
        </p:spPr>
        <p:txBody>
          <a:bodyPr wrap="square" rtlCol="0">
            <a:spAutoFit/>
          </a:bodyPr>
          <a:lstStyle/>
          <a:p>
            <a:pPr rtl="0"/>
            <a:r>
              <a:rPr lang="fr" sz="1200"/>
              <a:t>Enfants</a:t>
            </a:r>
          </a:p>
        </p:txBody>
      </p:sp>
    </p:spTree>
    <p:extLst>
      <p:ext uri="{BB962C8B-B14F-4D97-AF65-F5344CB8AC3E}">
        <p14:creationId xmlns:p14="http://schemas.microsoft.com/office/powerpoint/2010/main" val="124185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D99FA9-9D19-D762-5458-0DB39E91939D}"/>
              </a:ext>
            </a:extLst>
          </p:cNvPr>
          <p:cNvSpPr>
            <a:spLocks noGrp="1"/>
          </p:cNvSpPr>
          <p:nvPr>
            <p:ph type="title"/>
          </p:nvPr>
        </p:nvSpPr>
        <p:spPr/>
        <p:txBody>
          <a:bodyPr rtlCol="0">
            <a:noAutofit/>
          </a:bodyPr>
          <a:lstStyle/>
          <a:p>
            <a:pPr rtl="0"/>
            <a:r>
              <a:rPr lang="fr" sz="2200" b="1" dirty="0">
                <a:solidFill>
                  <a:srgbClr val="051291"/>
                </a:solidFill>
              </a:rPr>
              <a:t>Recommandations du Groupe stratégique consultatif d'experts (SAGE) </a:t>
            </a:r>
            <a:r>
              <a:rPr lang="en-US" sz="2200" b="1" dirty="0"/>
              <a:t>R</a:t>
            </a:r>
            <a:r>
              <a:rPr lang="en-US" sz="2200" dirty="0"/>
              <a:t>eunion</a:t>
            </a:r>
            <a:r>
              <a:rPr lang="fr" sz="2200" dirty="0">
                <a:solidFill>
                  <a:srgbClr val="051291"/>
                </a:solidFill>
              </a:rPr>
              <a:t>extraordinaire du SAGE sur les vaccins contre Ebola Mai 2024</a:t>
            </a:r>
            <a:endParaRPr lang="en-US" sz="2200" dirty="0"/>
          </a:p>
        </p:txBody>
      </p:sp>
      <p:sp>
        <p:nvSpPr>
          <p:cNvPr id="4" name="Content Placeholder 3">
            <a:extLst>
              <a:ext uri="{FF2B5EF4-FFF2-40B4-BE49-F238E27FC236}">
                <a16:creationId xmlns:a16="http://schemas.microsoft.com/office/drawing/2014/main" id="{2A7C573C-ED62-41B1-A1EB-4BC005A9E960}"/>
              </a:ext>
            </a:extLst>
          </p:cNvPr>
          <p:cNvSpPr>
            <a:spLocks noGrp="1"/>
          </p:cNvSpPr>
          <p:nvPr>
            <p:ph idx="1"/>
          </p:nvPr>
        </p:nvSpPr>
        <p:spPr/>
        <p:txBody>
          <a:bodyPr rtlCol="0">
            <a:normAutofit lnSpcReduction="10000"/>
          </a:bodyPr>
          <a:lstStyle/>
          <a:p>
            <a:pPr marL="0" indent="0" algn="just" rtl="0">
              <a:buNone/>
            </a:pPr>
            <a:r>
              <a:rPr lang="fr" sz="2400" dirty="0">
                <a:effectLst/>
              </a:rPr>
              <a:t>Le SAGE a recommandé que les pays exposés au risque de la maladie à virus Ebola (c'est-à-dire les pays ayant des antécédents d'épidémies de virus Ebola ou dans leurs régions voisines) évaluent le risque de transmission sur la base des flambées épidémiques et des données locales disponibles et qu'ils identifient dans chaque pays les zones prioritaires et les populations cibles pour la vaccination préventive.</a:t>
            </a:r>
          </a:p>
          <a:p>
            <a:pPr marL="0" indent="0" rtl="0">
              <a:buNone/>
            </a:pPr>
            <a:endParaRPr lang="en-US" sz="2400" dirty="0"/>
          </a:p>
          <a:p>
            <a:pPr marL="0" indent="0" rtl="0">
              <a:buNone/>
            </a:pPr>
            <a:r>
              <a:rPr lang="fr" sz="2400" dirty="0"/>
              <a:t>Populations proposées</a:t>
            </a:r>
          </a:p>
          <a:p>
            <a:pPr rtl="0"/>
            <a:r>
              <a:rPr lang="fr" sz="2400" dirty="0">
                <a:effectLst/>
              </a:rPr>
              <a:t>Travailleurs de la santé</a:t>
            </a:r>
          </a:p>
          <a:p>
            <a:pPr rtl="0"/>
            <a:r>
              <a:rPr lang="fr" sz="2400" dirty="0"/>
              <a:t>Travailleurs de première ligne</a:t>
            </a:r>
          </a:p>
          <a:p>
            <a:pPr rtl="0"/>
            <a:r>
              <a:rPr lang="fr" sz="2400" dirty="0">
                <a:effectLst/>
              </a:rPr>
              <a:t>Survivants </a:t>
            </a:r>
          </a:p>
          <a:p>
            <a:pPr rtl="0"/>
            <a:r>
              <a:rPr lang="fr" sz="2400" dirty="0">
                <a:effectLst/>
              </a:rPr>
              <a:t>Contacts des survivants</a:t>
            </a:r>
            <a:br>
              <a:rPr lang="en-US" sz="2600" dirty="0">
                <a:effectLst/>
              </a:rPr>
            </a:br>
            <a:br>
              <a:rPr lang="en-US" sz="2800" dirty="0">
                <a:effectLst/>
                <a:latin typeface="Segoe UI" panose="020B0502040204020203" pitchFamily="34" charset="0"/>
              </a:rPr>
            </a:br>
            <a:endParaRPr lang="en-US" dirty="0"/>
          </a:p>
        </p:txBody>
      </p:sp>
    </p:spTree>
    <p:extLst>
      <p:ext uri="{BB962C8B-B14F-4D97-AF65-F5344CB8AC3E}">
        <p14:creationId xmlns:p14="http://schemas.microsoft.com/office/powerpoint/2010/main" val="4163440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30E8-C7FD-4D8A-BB5F-43C8BCCC8666}"/>
              </a:ext>
            </a:extLst>
          </p:cNvPr>
          <p:cNvSpPr>
            <a:spLocks noGrp="1"/>
          </p:cNvSpPr>
          <p:nvPr>
            <p:ph type="title"/>
          </p:nvPr>
        </p:nvSpPr>
        <p:spPr/>
        <p:txBody>
          <a:bodyPr rtlCol="0">
            <a:normAutofit fontScale="90000"/>
          </a:bodyPr>
          <a:lstStyle/>
          <a:p>
            <a:pPr rtl="0"/>
            <a:r>
              <a:rPr lang="fr" dirty="0"/>
              <a:t>L'étude de cas menée à Biena ( en RDC) laisse de nombreuses questions sans réponse</a:t>
            </a:r>
          </a:p>
        </p:txBody>
      </p:sp>
      <p:sp>
        <p:nvSpPr>
          <p:cNvPr id="3" name="Text Placeholder 2">
            <a:extLst>
              <a:ext uri="{FF2B5EF4-FFF2-40B4-BE49-F238E27FC236}">
                <a16:creationId xmlns:a16="http://schemas.microsoft.com/office/drawing/2014/main" id="{846E471F-8488-4D05-8043-C0E17B58942A}"/>
              </a:ext>
            </a:extLst>
          </p:cNvPr>
          <p:cNvSpPr>
            <a:spLocks noGrp="1"/>
          </p:cNvSpPr>
          <p:nvPr>
            <p:ph idx="1"/>
          </p:nvPr>
        </p:nvSpPr>
        <p:spPr/>
        <p:txBody>
          <a:bodyPr rtlCol="0">
            <a:normAutofit lnSpcReduction="10000"/>
          </a:bodyPr>
          <a:lstStyle/>
          <a:p>
            <a:pPr algn="just" rtl="0">
              <a:spcAft>
                <a:spcPts val="1600"/>
              </a:spcAft>
            </a:pPr>
            <a:r>
              <a:rPr lang="fr" sz="2400" dirty="0"/>
              <a:t>Le 7 février 2021, le ministère de la Santé de la RDC a déclaré une épidémie de la maladie à virus Ebola dans la zone de santé de Biena,  province du Nord-Kivu.</a:t>
            </a:r>
          </a:p>
          <a:p>
            <a:pPr algn="just" rtl="0">
              <a:spcAft>
                <a:spcPts val="1600"/>
              </a:spcAft>
            </a:pPr>
            <a:r>
              <a:rPr lang="fr" sz="2400" dirty="0"/>
              <a:t>Le séquençage des échantillons suggère que l'épidémie a été causée par une </a:t>
            </a:r>
            <a:r>
              <a:rPr lang="fr" sz="2400" b="1" dirty="0">
                <a:solidFill>
                  <a:srgbClr val="0040C0"/>
                </a:solidFill>
              </a:rPr>
              <a:t>infection persistante chez un survivant</a:t>
            </a:r>
            <a:r>
              <a:rPr lang="fr" sz="2400" dirty="0"/>
              <a:t> de l'épidémie de 2018 au Nord-Kivu.</a:t>
            </a:r>
          </a:p>
          <a:p>
            <a:pPr algn="just" rtl="0">
              <a:spcAft>
                <a:spcPts val="1600"/>
              </a:spcAft>
            </a:pPr>
            <a:r>
              <a:rPr lang="fr" sz="2400" b="1" dirty="0">
                <a:solidFill>
                  <a:srgbClr val="0040C0"/>
                </a:solidFill>
              </a:rPr>
              <a:t>Le cas index a été vacciné avec le rVSV en 2019 et se trouve être l'épouse d'un survivant de la maladie à virus Ebola.</a:t>
            </a:r>
          </a:p>
          <a:p>
            <a:pPr algn="just" rtl="0">
              <a:spcAft>
                <a:spcPts val="800"/>
              </a:spcAft>
            </a:pPr>
            <a:r>
              <a:rPr lang="fr" sz="2400" dirty="0"/>
              <a:t>Le mari du cas index était inscrit au programme des survivants de la RDC.</a:t>
            </a:r>
          </a:p>
          <a:p>
            <a:pPr lvl="1" algn="just" rtl="0"/>
            <a:r>
              <a:rPr lang="fr" b="1" dirty="0"/>
              <a:t>Le sperme a été testé négatif au virus Ebola à plusieurs reprises (9 juin 2020, 29 novembre 2020).</a:t>
            </a:r>
          </a:p>
          <a:p>
            <a:pPr lvl="1" algn="just" rtl="0"/>
            <a:r>
              <a:rPr lang="fr" dirty="0"/>
              <a:t>S'est enfui après  la confirmation du cas de sa femme, aucun autre échantillon de sperme n'a été prélevé.</a:t>
            </a:r>
          </a:p>
          <a:p>
            <a:pPr rtl="0">
              <a:spcAft>
                <a:spcPts val="1600"/>
              </a:spcAft>
            </a:pPr>
            <a:endParaRPr lang="en-US" sz="2400" dirty="0"/>
          </a:p>
          <a:p>
            <a:pPr rtl="0">
              <a:spcAft>
                <a:spcPts val="1600"/>
              </a:spcAft>
            </a:pPr>
            <a:endParaRPr lang="en-US" dirty="0"/>
          </a:p>
        </p:txBody>
      </p:sp>
    </p:spTree>
    <p:extLst>
      <p:ext uri="{BB962C8B-B14F-4D97-AF65-F5344CB8AC3E}">
        <p14:creationId xmlns:p14="http://schemas.microsoft.com/office/powerpoint/2010/main" val="30716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1DA7-208D-4856-8AD2-6F71E5767EE5}"/>
              </a:ext>
            </a:extLst>
          </p:cNvPr>
          <p:cNvSpPr>
            <a:spLocks noGrp="1"/>
          </p:cNvSpPr>
          <p:nvPr>
            <p:ph type="title"/>
          </p:nvPr>
        </p:nvSpPr>
        <p:spPr/>
        <p:txBody>
          <a:bodyPr rtlCol="0">
            <a:normAutofit/>
          </a:bodyPr>
          <a:lstStyle/>
          <a:p>
            <a:pPr rtl="0"/>
            <a:r>
              <a:rPr lang="fr" sz="2500" dirty="0"/>
              <a:t>Certains pays ont commencé la vaccination préventive</a:t>
            </a:r>
          </a:p>
        </p:txBody>
      </p:sp>
      <p:graphicFrame>
        <p:nvGraphicFramePr>
          <p:cNvPr id="7" name="Content Placeholder 6">
            <a:extLst>
              <a:ext uri="{FF2B5EF4-FFF2-40B4-BE49-F238E27FC236}">
                <a16:creationId xmlns:a16="http://schemas.microsoft.com/office/drawing/2014/main" id="{2689612C-9282-432D-9465-7EA8412FEF42}"/>
              </a:ext>
            </a:extLst>
          </p:cNvPr>
          <p:cNvGraphicFramePr>
            <a:graphicFrameLocks noGrp="1"/>
          </p:cNvGraphicFramePr>
          <p:nvPr>
            <p:ph idx="1"/>
            <p:extLst>
              <p:ext uri="{D42A27DB-BD31-4B8C-83A1-F6EECF244321}">
                <p14:modId xmlns:p14="http://schemas.microsoft.com/office/powerpoint/2010/main" val="3463303691"/>
              </p:ext>
            </p:extLst>
          </p:nvPr>
        </p:nvGraphicFramePr>
        <p:xfrm>
          <a:off x="504828" y="1326061"/>
          <a:ext cx="11087096" cy="4534175"/>
        </p:xfrm>
        <a:graphic>
          <a:graphicData uri="http://schemas.openxmlformats.org/drawingml/2006/table">
            <a:tbl>
              <a:tblPr firstRow="1" firstCol="1" bandRow="1">
                <a:tableStyleId>{5C22544A-7EE6-4342-B048-85BDC9FD1C3A}</a:tableStyleId>
              </a:tblPr>
              <a:tblGrid>
                <a:gridCol w="1087395">
                  <a:extLst>
                    <a:ext uri="{9D8B030D-6E8A-4147-A177-3AD203B41FA5}">
                      <a16:colId xmlns:a16="http://schemas.microsoft.com/office/drawing/2014/main" val="3536229668"/>
                    </a:ext>
                  </a:extLst>
                </a:gridCol>
                <a:gridCol w="608052">
                  <a:extLst>
                    <a:ext uri="{9D8B030D-6E8A-4147-A177-3AD203B41FA5}">
                      <a16:colId xmlns:a16="http://schemas.microsoft.com/office/drawing/2014/main" val="2545171286"/>
                    </a:ext>
                  </a:extLst>
                </a:gridCol>
                <a:gridCol w="998775">
                  <a:extLst>
                    <a:ext uri="{9D8B030D-6E8A-4147-A177-3AD203B41FA5}">
                      <a16:colId xmlns:a16="http://schemas.microsoft.com/office/drawing/2014/main" val="3255715578"/>
                    </a:ext>
                  </a:extLst>
                </a:gridCol>
                <a:gridCol w="1175835">
                  <a:extLst>
                    <a:ext uri="{9D8B030D-6E8A-4147-A177-3AD203B41FA5}">
                      <a16:colId xmlns:a16="http://schemas.microsoft.com/office/drawing/2014/main" val="148306705"/>
                    </a:ext>
                  </a:extLst>
                </a:gridCol>
                <a:gridCol w="1052090">
                  <a:extLst>
                    <a:ext uri="{9D8B030D-6E8A-4147-A177-3AD203B41FA5}">
                      <a16:colId xmlns:a16="http://schemas.microsoft.com/office/drawing/2014/main" val="657263131"/>
                    </a:ext>
                  </a:extLst>
                </a:gridCol>
                <a:gridCol w="1087218">
                  <a:extLst>
                    <a:ext uri="{9D8B030D-6E8A-4147-A177-3AD203B41FA5}">
                      <a16:colId xmlns:a16="http://schemas.microsoft.com/office/drawing/2014/main" val="2282089038"/>
                    </a:ext>
                  </a:extLst>
                </a:gridCol>
                <a:gridCol w="1182395">
                  <a:extLst>
                    <a:ext uri="{9D8B030D-6E8A-4147-A177-3AD203B41FA5}">
                      <a16:colId xmlns:a16="http://schemas.microsoft.com/office/drawing/2014/main" val="3883923431"/>
                    </a:ext>
                  </a:extLst>
                </a:gridCol>
                <a:gridCol w="2514009">
                  <a:extLst>
                    <a:ext uri="{9D8B030D-6E8A-4147-A177-3AD203B41FA5}">
                      <a16:colId xmlns:a16="http://schemas.microsoft.com/office/drawing/2014/main" val="3926031583"/>
                    </a:ext>
                  </a:extLst>
                </a:gridCol>
                <a:gridCol w="1381327">
                  <a:extLst>
                    <a:ext uri="{9D8B030D-6E8A-4147-A177-3AD203B41FA5}">
                      <a16:colId xmlns:a16="http://schemas.microsoft.com/office/drawing/2014/main" val="2571079083"/>
                    </a:ext>
                  </a:extLst>
                </a:gridCol>
              </a:tblGrid>
              <a:tr h="1053545">
                <a:tc>
                  <a:txBody>
                    <a:bodyPr/>
                    <a:lstStyle/>
                    <a:p>
                      <a:pPr marL="0" marR="0" algn="l" rtl="0">
                        <a:lnSpc>
                          <a:spcPct val="107000"/>
                        </a:lnSpc>
                        <a:spcBef>
                          <a:spcPts val="0"/>
                        </a:spcBef>
                        <a:spcAft>
                          <a:spcPts val="0"/>
                        </a:spcAft>
                      </a:pPr>
                      <a:r>
                        <a:rPr lang="fr" sz="1200" dirty="0">
                          <a:effectLst/>
                          <a:latin typeface="+mn-lt"/>
                        </a:rPr>
                        <a:t>Pays</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200">
                          <a:effectLst/>
                          <a:latin typeface="+mn-lt"/>
                        </a:rPr>
                        <a:t>Année</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200">
                          <a:effectLst/>
                          <a:latin typeface="+mn-lt"/>
                        </a:rPr>
                        <a:t>Nombre de doses expédiées</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200">
                          <a:solidFill>
                            <a:schemeClr val="bg1"/>
                          </a:solidFill>
                          <a:effectLst/>
                          <a:latin typeface="+mn-lt"/>
                          <a:ea typeface="Calibri" panose="020F0502020204030204" pitchFamily="34" charset="0"/>
                          <a:cs typeface="Times New Roman" panose="02020603050405020304" pitchFamily="18" charset="0"/>
                        </a:rPr>
                        <a:t>Estimation de la population cible</a:t>
                      </a:r>
                    </a:p>
                  </a:txBody>
                  <a:tcPr marL="35054" marR="35054" marT="0" marB="0" anchor="b"/>
                </a:tc>
                <a:tc>
                  <a:txBody>
                    <a:bodyPr/>
                    <a:lstStyle/>
                    <a:p>
                      <a:pPr marL="0" marR="0" algn="l" rtl="0">
                        <a:lnSpc>
                          <a:spcPct val="107000"/>
                        </a:lnSpc>
                        <a:spcBef>
                          <a:spcPts val="0"/>
                        </a:spcBef>
                        <a:spcAft>
                          <a:spcPts val="0"/>
                        </a:spcAft>
                      </a:pPr>
                      <a:r>
                        <a:rPr lang="fr" sz="1200">
                          <a:solidFill>
                            <a:schemeClr val="bg1"/>
                          </a:solidFill>
                          <a:effectLst/>
                          <a:latin typeface="+mn-lt"/>
                          <a:ea typeface="Calibri" panose="020F0502020204030204" pitchFamily="34" charset="0"/>
                          <a:cs typeface="Times New Roman" panose="02020603050405020304" pitchFamily="18" charset="0"/>
                        </a:rPr>
                        <a:t>Nombre de personnes vaccinées :</a:t>
                      </a:r>
                    </a:p>
                  </a:txBody>
                  <a:tcPr marL="35054" marR="35054" marT="0" marB="0" anchor="b"/>
                </a:tc>
                <a:tc>
                  <a:txBody>
                    <a:bodyPr/>
                    <a:lstStyle/>
                    <a:p>
                      <a:pPr marL="0" marR="0" algn="l" rtl="0">
                        <a:lnSpc>
                          <a:spcPct val="107000"/>
                        </a:lnSpc>
                        <a:spcBef>
                          <a:spcPts val="0"/>
                        </a:spcBef>
                        <a:spcAft>
                          <a:spcPts val="0"/>
                        </a:spcAft>
                      </a:pPr>
                      <a:r>
                        <a:rPr lang="fr" sz="1200">
                          <a:solidFill>
                            <a:schemeClr val="bg1"/>
                          </a:solidFill>
                          <a:effectLst/>
                          <a:latin typeface="+mn-lt"/>
                          <a:ea typeface="Calibri" panose="020F0502020204030204" pitchFamily="34" charset="0"/>
                          <a:cs typeface="Times New Roman" panose="02020603050405020304" pitchFamily="18" charset="0"/>
                        </a:rPr>
                        <a:t>Couverture</a:t>
                      </a:r>
                    </a:p>
                  </a:txBody>
                  <a:tcPr marL="35054" marR="35054" marT="0" marB="0" anchor="b"/>
                </a:tc>
                <a:tc>
                  <a:txBody>
                    <a:bodyPr/>
                    <a:lstStyle/>
                    <a:p>
                      <a:pPr marL="0" marR="0" algn="l" rtl="0">
                        <a:lnSpc>
                          <a:spcPct val="107000"/>
                        </a:lnSpc>
                        <a:spcBef>
                          <a:spcPts val="0"/>
                        </a:spcBef>
                        <a:spcAft>
                          <a:spcPts val="0"/>
                        </a:spcAft>
                      </a:pPr>
                      <a:r>
                        <a:rPr lang="fr" sz="1200" dirty="0">
                          <a:effectLst/>
                          <a:latin typeface="+mn-lt"/>
                        </a:rPr>
                        <a:t>Indication</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200">
                          <a:effectLst/>
                          <a:latin typeface="+mn-lt"/>
                        </a:rPr>
                        <a:t>Groupe(s) cible(s)</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200">
                          <a:effectLst/>
                          <a:latin typeface="+mn-lt"/>
                        </a:rPr>
                        <a:t>Statut d'approbation auprès du GIC</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extLst>
                  <a:ext uri="{0D108BD9-81ED-4DB2-BD59-A6C34878D82A}">
                    <a16:rowId xmlns:a16="http://schemas.microsoft.com/office/drawing/2014/main" val="3843207131"/>
                  </a:ext>
                </a:extLst>
              </a:tr>
              <a:tr h="309832">
                <a:tc rowSpan="5">
                  <a:txBody>
                    <a:bodyPr/>
                    <a:lstStyle/>
                    <a:p>
                      <a:pPr marL="0" marR="0" algn="l" rtl="0">
                        <a:lnSpc>
                          <a:spcPct val="107000"/>
                        </a:lnSpc>
                        <a:spcBef>
                          <a:spcPts val="0"/>
                        </a:spcBef>
                        <a:spcAft>
                          <a:spcPts val="0"/>
                        </a:spcAft>
                      </a:pPr>
                      <a:r>
                        <a:rPr lang="fr" sz="1200">
                          <a:effectLst/>
                          <a:latin typeface="+mn-lt"/>
                        </a:rPr>
                        <a:t>RDC</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2021</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dirty="0">
                          <a:effectLst/>
                          <a:latin typeface="+mn-lt"/>
                        </a:rPr>
                        <a:t>4 800</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1370</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200">
                          <a:effectLst/>
                          <a:latin typeface="+mn-lt"/>
                        </a:rPr>
                        <a:t>Flambée épidémique </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Vaccination en anneau</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189872728"/>
                  </a:ext>
                </a:extLst>
              </a:tr>
              <a:tr h="309832">
                <a:tc vMerge="1">
                  <a:txBody>
                    <a:bodyPr/>
                    <a:lstStyle/>
                    <a:p>
                      <a:pPr rtl="0"/>
                      <a:endParaRPr lang="en-US"/>
                    </a:p>
                  </a:txBody>
                  <a:tcPr/>
                </a:tc>
                <a:tc>
                  <a:txBody>
                    <a:bodyPr/>
                    <a:lstStyle/>
                    <a:p>
                      <a:pPr marL="0" marR="0" algn="l" rtl="0">
                        <a:lnSpc>
                          <a:spcPct val="107000"/>
                        </a:lnSpc>
                        <a:spcBef>
                          <a:spcPts val="0"/>
                        </a:spcBef>
                        <a:spcAft>
                          <a:spcPts val="0"/>
                        </a:spcAft>
                      </a:pPr>
                      <a:r>
                        <a:rPr lang="fr" sz="1200">
                          <a:effectLst/>
                          <a:latin typeface="+mn-lt"/>
                        </a:rPr>
                        <a:t>2022</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1770</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2105</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200">
                          <a:effectLst/>
                          <a:latin typeface="+mn-lt"/>
                        </a:rPr>
                        <a:t>Flambée épidémique </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Vaccination en anneau</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4218608011"/>
                  </a:ext>
                </a:extLst>
              </a:tr>
              <a:tr h="309832">
                <a:tc vMerge="1">
                  <a:txBody>
                    <a:bodyPr/>
                    <a:lstStyle/>
                    <a:p>
                      <a:pPr rtl="0"/>
                      <a:endParaRPr lang="en-US"/>
                    </a:p>
                  </a:txBody>
                  <a:tcPr/>
                </a:tc>
                <a:tc>
                  <a:txBody>
                    <a:bodyPr/>
                    <a:lstStyle/>
                    <a:p>
                      <a:pPr marL="0" marR="0" algn="l" rtl="0">
                        <a:lnSpc>
                          <a:spcPct val="107000"/>
                        </a:lnSpc>
                        <a:spcBef>
                          <a:spcPts val="0"/>
                        </a:spcBef>
                        <a:spcAft>
                          <a:spcPts val="0"/>
                        </a:spcAft>
                      </a:pPr>
                      <a:r>
                        <a:rPr lang="fr" sz="1200">
                          <a:effectLst/>
                          <a:latin typeface="+mn-lt"/>
                        </a:rPr>
                        <a:t>2022</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962</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dirty="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656</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200">
                          <a:effectLst/>
                          <a:latin typeface="+mn-lt"/>
                        </a:rPr>
                        <a:t>Flambée épidémique </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Vaccination en anneau</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606524546"/>
                  </a:ext>
                </a:extLst>
              </a:tr>
              <a:tr h="335475">
                <a:tc vMerge="1">
                  <a:txBody>
                    <a:bodyPr/>
                    <a:lstStyle/>
                    <a:p>
                      <a:pPr rtl="0"/>
                      <a:endParaRPr lang="en-US"/>
                    </a:p>
                  </a:txBody>
                  <a:tcPr/>
                </a:tc>
                <a:tc>
                  <a:txBody>
                    <a:bodyPr/>
                    <a:lstStyle/>
                    <a:p>
                      <a:pPr marL="0" marR="0" algn="l" rtl="0">
                        <a:lnSpc>
                          <a:spcPct val="107000"/>
                        </a:lnSpc>
                        <a:spcBef>
                          <a:spcPts val="0"/>
                        </a:spcBef>
                        <a:spcAft>
                          <a:spcPts val="0"/>
                        </a:spcAft>
                      </a:pPr>
                      <a:r>
                        <a:rPr lang="fr" sz="1200">
                          <a:effectLst/>
                          <a:latin typeface="+mn-lt"/>
                        </a:rPr>
                        <a:t>2023</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82 760</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81 945</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43 273</a:t>
                      </a:r>
                    </a:p>
                  </a:txBody>
                  <a:tcPr marL="35054" marR="35054" marT="0" marB="0"/>
                </a:tc>
                <a:tc>
                  <a:txBody>
                    <a:bodyPr/>
                    <a:lstStyle/>
                    <a:p>
                      <a:pPr marL="0" marR="0" algn="l" rtl="0">
                        <a:lnSpc>
                          <a:spcPct val="107000"/>
                        </a:lnSpc>
                        <a:spcBef>
                          <a:spcPts val="0"/>
                        </a:spcBef>
                        <a:spcAft>
                          <a:spcPts val="0"/>
                        </a:spcAft>
                      </a:pPr>
                      <a:r>
                        <a:rPr lang="fr" sz="1200" b="1">
                          <a:solidFill>
                            <a:srgbClr val="000000"/>
                          </a:solidFill>
                          <a:effectLst/>
                          <a:latin typeface="+mn-lt"/>
                          <a:ea typeface="Calibri" panose="020F0502020204030204" pitchFamily="34" charset="0"/>
                          <a:cs typeface="Times New Roman" panose="02020603050405020304" pitchFamily="18" charset="0"/>
                        </a:rPr>
                        <a:t>52,8%</a:t>
                      </a:r>
                    </a:p>
                  </a:txBody>
                  <a:tcPr marL="35054" marR="35054" marT="0" marB="0"/>
                </a:tc>
                <a:tc>
                  <a:txBody>
                    <a:bodyPr/>
                    <a:lstStyle/>
                    <a:p>
                      <a:pPr marL="0" marR="0" algn="l" rtl="0">
                        <a:lnSpc>
                          <a:spcPct val="107000"/>
                        </a:lnSpc>
                        <a:spcBef>
                          <a:spcPts val="0"/>
                        </a:spcBef>
                        <a:spcAft>
                          <a:spcPts val="0"/>
                        </a:spcAft>
                      </a:pPr>
                      <a:r>
                        <a:rPr lang="fr" sz="1200">
                          <a:effectLst/>
                          <a:latin typeface="+mn-lt"/>
                        </a:rPr>
                        <a:t>Prévention </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Travailleurs de première ligne</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4250007951"/>
                  </a:ext>
                </a:extLst>
              </a:tr>
              <a:tr h="335475">
                <a:tc vMerge="1">
                  <a:txBody>
                    <a:bodyPr/>
                    <a:lstStyle/>
                    <a:p>
                      <a:pPr marL="0" marR="0" algn="l" rtl="0">
                        <a:lnSpc>
                          <a:spcPct val="107000"/>
                        </a:lnSpc>
                        <a:spcBef>
                          <a:spcPts val="0"/>
                        </a:spcBef>
                        <a:spcAft>
                          <a:spcPts val="0"/>
                        </a:spcAft>
                      </a:pP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2023</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21 670</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34 445</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22 569</a:t>
                      </a:r>
                    </a:p>
                  </a:txBody>
                  <a:tcPr marL="35054" marR="35054" marT="0" marB="0"/>
                </a:tc>
                <a:tc>
                  <a:txBody>
                    <a:bodyPr/>
                    <a:lstStyle/>
                    <a:p>
                      <a:pPr marL="0" marR="0" algn="l" rtl="0">
                        <a:lnSpc>
                          <a:spcPct val="107000"/>
                        </a:lnSpc>
                        <a:spcBef>
                          <a:spcPts val="0"/>
                        </a:spcBef>
                        <a:spcAft>
                          <a:spcPts val="0"/>
                        </a:spcAft>
                      </a:pPr>
                      <a:r>
                        <a:rPr lang="fr" sz="1200" b="1">
                          <a:solidFill>
                            <a:srgbClr val="000000"/>
                          </a:solidFill>
                          <a:effectLst/>
                          <a:latin typeface="+mn-lt"/>
                          <a:ea typeface="Calibri" panose="020F0502020204030204" pitchFamily="34" charset="0"/>
                          <a:cs typeface="Times New Roman" panose="02020603050405020304" pitchFamily="18" charset="0"/>
                        </a:rPr>
                        <a:t>65,5%</a:t>
                      </a:r>
                    </a:p>
                  </a:txBody>
                  <a:tcPr marL="35054" marR="35054" marT="0" marB="0"/>
                </a:tc>
                <a:tc>
                  <a:txBody>
                    <a:bodyPr/>
                    <a:lstStyle/>
                    <a:p>
                      <a:pPr marL="0" marR="0" algn="l" rtl="0">
                        <a:lnSpc>
                          <a:spcPct val="107000"/>
                        </a:lnSpc>
                        <a:spcBef>
                          <a:spcPts val="0"/>
                        </a:spcBef>
                        <a:spcAft>
                          <a:spcPts val="0"/>
                        </a:spcAft>
                      </a:pPr>
                      <a:r>
                        <a:rPr lang="fr" sz="1200">
                          <a:effectLst/>
                          <a:latin typeface="+mn-lt"/>
                        </a:rPr>
                        <a:t>Prévention </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Travailleurs de première ligne</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414954713"/>
                  </a:ext>
                </a:extLst>
              </a:tr>
              <a:tr h="309832">
                <a:tc rowSpan="2">
                  <a:txBody>
                    <a:bodyPr/>
                    <a:lstStyle/>
                    <a:p>
                      <a:pPr marL="0" marR="0" algn="l" rtl="0">
                        <a:lnSpc>
                          <a:spcPct val="107000"/>
                        </a:lnSpc>
                        <a:spcBef>
                          <a:spcPts val="0"/>
                        </a:spcBef>
                        <a:spcAft>
                          <a:spcPts val="0"/>
                        </a:spcAft>
                      </a:pPr>
                      <a:r>
                        <a:rPr lang="fr" sz="1200">
                          <a:effectLst/>
                          <a:latin typeface="+mn-lt"/>
                        </a:rPr>
                        <a:t>Ouganda</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2022</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12 060</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12 060</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12 007</a:t>
                      </a:r>
                    </a:p>
                  </a:txBody>
                  <a:tcPr marL="35054" marR="35054" marT="0" marB="0"/>
                </a:tc>
                <a:tc>
                  <a:txBody>
                    <a:bodyPr/>
                    <a:lstStyle/>
                    <a:p>
                      <a:pPr marL="0" marR="0" algn="l" rtl="0">
                        <a:lnSpc>
                          <a:spcPct val="107000"/>
                        </a:lnSpc>
                        <a:spcBef>
                          <a:spcPts val="0"/>
                        </a:spcBef>
                        <a:spcAft>
                          <a:spcPts val="0"/>
                        </a:spcAft>
                      </a:pPr>
                      <a:r>
                        <a:rPr lang="fr" sz="1200" b="1">
                          <a:solidFill>
                            <a:srgbClr val="000000"/>
                          </a:solidFill>
                          <a:effectLst/>
                          <a:latin typeface="+mn-lt"/>
                          <a:ea typeface="Calibri" panose="020F0502020204030204" pitchFamily="34" charset="0"/>
                          <a:cs typeface="Times New Roman" panose="02020603050405020304" pitchFamily="18" charset="0"/>
                        </a:rPr>
                        <a:t>99,6%</a:t>
                      </a:r>
                    </a:p>
                  </a:txBody>
                  <a:tcPr marL="35054" marR="35054" marT="0" marB="0"/>
                </a:tc>
                <a:tc>
                  <a:txBody>
                    <a:bodyPr/>
                    <a:lstStyle/>
                    <a:p>
                      <a:pPr marL="0" marR="0" algn="l" rtl="0">
                        <a:lnSpc>
                          <a:spcPct val="107000"/>
                        </a:lnSpc>
                        <a:spcBef>
                          <a:spcPts val="0"/>
                        </a:spcBef>
                        <a:spcAft>
                          <a:spcPts val="0"/>
                        </a:spcAft>
                      </a:pPr>
                      <a:r>
                        <a:rPr lang="fr" sz="1200">
                          <a:effectLst/>
                          <a:latin typeface="+mn-lt"/>
                        </a:rPr>
                        <a:t>Prévention </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dirty="0">
                          <a:effectLst/>
                          <a:latin typeface="+mn-lt"/>
                        </a:rPr>
                        <a:t>Travailleurs de première ligne</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1853218791"/>
                  </a:ext>
                </a:extLst>
              </a:tr>
              <a:tr h="520841">
                <a:tc vMerge="1">
                  <a:txBody>
                    <a:bodyPr/>
                    <a:lstStyle/>
                    <a:p>
                      <a:pPr rtl="0"/>
                      <a:endParaRPr lang="en-US"/>
                    </a:p>
                  </a:txBody>
                  <a:tcPr/>
                </a:tc>
                <a:tc>
                  <a:txBody>
                    <a:bodyPr/>
                    <a:lstStyle/>
                    <a:p>
                      <a:pPr marL="0" marR="0" algn="l" rtl="0">
                        <a:lnSpc>
                          <a:spcPct val="107000"/>
                        </a:lnSpc>
                        <a:spcBef>
                          <a:spcPts val="0"/>
                        </a:spcBef>
                        <a:spcAft>
                          <a:spcPts val="0"/>
                        </a:spcAft>
                      </a:pPr>
                      <a:r>
                        <a:rPr lang="fr" sz="1200">
                          <a:effectLst/>
                          <a:latin typeface="+mn-lt"/>
                        </a:rPr>
                        <a:t>2023</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11 400</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11 096</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9 640</a:t>
                      </a:r>
                    </a:p>
                  </a:txBody>
                  <a:tcPr marL="35054" marR="35054" marT="0" marB="0"/>
                </a:tc>
                <a:tc>
                  <a:txBody>
                    <a:bodyPr/>
                    <a:lstStyle/>
                    <a:p>
                      <a:pPr marL="0" marR="0" algn="l" rtl="0">
                        <a:lnSpc>
                          <a:spcPct val="107000"/>
                        </a:lnSpc>
                        <a:spcBef>
                          <a:spcPts val="0"/>
                        </a:spcBef>
                        <a:spcAft>
                          <a:spcPts val="0"/>
                        </a:spcAft>
                      </a:pPr>
                      <a:r>
                        <a:rPr lang="fr" sz="1200" b="1">
                          <a:solidFill>
                            <a:srgbClr val="000000"/>
                          </a:solidFill>
                          <a:effectLst/>
                          <a:latin typeface="+mn-lt"/>
                          <a:ea typeface="Calibri" panose="020F0502020204030204" pitchFamily="34" charset="0"/>
                          <a:cs typeface="Times New Roman" panose="02020603050405020304" pitchFamily="18" charset="0"/>
                        </a:rPr>
                        <a:t>86,9 %</a:t>
                      </a:r>
                    </a:p>
                  </a:txBody>
                  <a:tcPr marL="35054" marR="35054" marT="0" marB="0"/>
                </a:tc>
                <a:tc>
                  <a:txBody>
                    <a:bodyPr/>
                    <a:lstStyle/>
                    <a:p>
                      <a:pPr marL="0" marR="0" algn="l" rtl="0">
                        <a:lnSpc>
                          <a:spcPct val="107000"/>
                        </a:lnSpc>
                        <a:spcBef>
                          <a:spcPts val="0"/>
                        </a:spcBef>
                        <a:spcAft>
                          <a:spcPts val="0"/>
                        </a:spcAft>
                      </a:pPr>
                      <a:r>
                        <a:rPr lang="fr" sz="1200">
                          <a:effectLst/>
                          <a:latin typeface="+mn-lt"/>
                        </a:rPr>
                        <a:t>Prévention</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Travailleurs de première ligne et forces de sécurité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Partiellement 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405303516"/>
                  </a:ext>
                </a:extLst>
              </a:tr>
              <a:tr h="520841">
                <a:tc>
                  <a:txBody>
                    <a:bodyPr/>
                    <a:lstStyle/>
                    <a:p>
                      <a:pPr marL="0" marR="0" algn="l" rtl="0">
                        <a:lnSpc>
                          <a:spcPct val="107000"/>
                        </a:lnSpc>
                        <a:spcBef>
                          <a:spcPts val="0"/>
                        </a:spcBef>
                        <a:spcAft>
                          <a:spcPts val="0"/>
                        </a:spcAft>
                      </a:pPr>
                      <a:r>
                        <a:rPr lang="fr" sz="1200">
                          <a:effectLst/>
                          <a:latin typeface="+mn-lt"/>
                        </a:rPr>
                        <a:t>Guinée-Bissau</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2023</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11 170</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7 835</a:t>
                      </a:r>
                    </a:p>
                  </a:txBody>
                  <a:tcPr marL="35054" marR="35054" marT="0" marB="0"/>
                </a:tc>
                <a:tc>
                  <a:txBody>
                    <a:bodyPr/>
                    <a:lstStyle/>
                    <a:p>
                      <a:pPr marL="0" marR="0" algn="l"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5 529</a:t>
                      </a:r>
                    </a:p>
                  </a:txBody>
                  <a:tcPr marL="35054" marR="35054" marT="0" marB="0"/>
                </a:tc>
                <a:tc>
                  <a:txBody>
                    <a:bodyPr/>
                    <a:lstStyle/>
                    <a:p>
                      <a:pPr marL="0" marR="0" algn="l" rtl="0">
                        <a:lnSpc>
                          <a:spcPct val="107000"/>
                        </a:lnSpc>
                        <a:spcBef>
                          <a:spcPts val="0"/>
                        </a:spcBef>
                        <a:spcAft>
                          <a:spcPts val="0"/>
                        </a:spcAft>
                      </a:pPr>
                      <a:r>
                        <a:rPr lang="fr" sz="1200" b="1">
                          <a:solidFill>
                            <a:srgbClr val="000000"/>
                          </a:solidFill>
                          <a:effectLst/>
                          <a:latin typeface="+mn-lt"/>
                          <a:ea typeface="Calibri" panose="020F0502020204030204" pitchFamily="34" charset="0"/>
                          <a:cs typeface="Times New Roman" panose="02020603050405020304" pitchFamily="18" charset="0"/>
                        </a:rPr>
                        <a:t>70,6 %</a:t>
                      </a:r>
                    </a:p>
                  </a:txBody>
                  <a:tcPr marL="35054" marR="35054" marT="0" marB="0"/>
                </a:tc>
                <a:tc>
                  <a:txBody>
                    <a:bodyPr/>
                    <a:lstStyle/>
                    <a:p>
                      <a:pPr marL="0" marR="0" algn="l" rtl="0">
                        <a:lnSpc>
                          <a:spcPct val="107000"/>
                        </a:lnSpc>
                        <a:spcBef>
                          <a:spcPts val="0"/>
                        </a:spcBef>
                        <a:spcAft>
                          <a:spcPts val="0"/>
                        </a:spcAft>
                      </a:pPr>
                      <a:r>
                        <a:rPr lang="fr" sz="1200">
                          <a:effectLst/>
                          <a:latin typeface="+mn-lt"/>
                        </a:rPr>
                        <a:t>Prévention</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dirty="0">
                          <a:effectLst/>
                          <a:latin typeface="+mn-lt"/>
                        </a:rPr>
                        <a:t>Personnel médical et travailleurs de première ligne, personnel d'appui</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Approuvé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335245439"/>
                  </a:ext>
                </a:extLst>
              </a:tr>
              <a:tr h="309832">
                <a:tc>
                  <a:txBody>
                    <a:bodyPr/>
                    <a:lstStyle/>
                    <a:p>
                      <a:pPr marL="0" marR="0" algn="l" rtl="0">
                        <a:lnSpc>
                          <a:spcPct val="107000"/>
                        </a:lnSpc>
                        <a:spcBef>
                          <a:spcPts val="0"/>
                        </a:spcBef>
                        <a:spcAft>
                          <a:spcPts val="0"/>
                        </a:spcAft>
                      </a:pPr>
                      <a:r>
                        <a:rPr lang="fr" sz="1200">
                          <a:effectLst/>
                          <a:latin typeface="+mn-lt"/>
                        </a:rPr>
                        <a:t>Kenya</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2022</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0</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ctr"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ctr" rtl="0">
                        <a:lnSpc>
                          <a:spcPct val="107000"/>
                        </a:lnSpc>
                        <a:spcBef>
                          <a:spcPts val="0"/>
                        </a:spcBef>
                        <a:spcAft>
                          <a:spcPts val="0"/>
                        </a:spcAft>
                      </a:pPr>
                      <a:r>
                        <a:rPr lang="fr" sz="12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Prévention</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a:effectLst/>
                          <a:latin typeface="+mn-lt"/>
                        </a:rPr>
                        <a:t>Forces de sécurité</a:t>
                      </a:r>
                      <a:endParaRPr lang="en-US" sz="12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200" dirty="0">
                          <a:effectLst/>
                          <a:latin typeface="+mn-lt"/>
                        </a:rPr>
                        <a:t>Non approuvé</a:t>
                      </a:r>
                      <a:endParaRPr lang="en-US" sz="1200" dirty="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195144808"/>
                  </a:ext>
                </a:extLst>
              </a:tr>
            </a:tbl>
          </a:graphicData>
        </a:graphic>
      </p:graphicFrame>
      <p:sp>
        <p:nvSpPr>
          <p:cNvPr id="10" name="TextBox 9">
            <a:extLst>
              <a:ext uri="{FF2B5EF4-FFF2-40B4-BE49-F238E27FC236}">
                <a16:creationId xmlns:a16="http://schemas.microsoft.com/office/drawing/2014/main" id="{65EE224C-5D77-4B17-82BD-4A97066F9198}"/>
              </a:ext>
            </a:extLst>
          </p:cNvPr>
          <p:cNvSpPr txBox="1"/>
          <p:nvPr/>
        </p:nvSpPr>
        <p:spPr>
          <a:xfrm>
            <a:off x="-74170" y="6313616"/>
            <a:ext cx="11379803" cy="541687"/>
          </a:xfrm>
          <a:prstGeom prst="rect">
            <a:avLst/>
          </a:prstGeom>
          <a:noFill/>
        </p:spPr>
        <p:txBody>
          <a:bodyPr wrap="square" rtlCol="0">
            <a:spAutoFit/>
          </a:bodyPr>
          <a:lstStyle/>
          <a:p>
            <a:pPr rtl="0">
              <a:lnSpc>
                <a:spcPct val="107000"/>
              </a:lnSpc>
              <a:spcAft>
                <a:spcPts val="300"/>
              </a:spcAft>
            </a:pPr>
            <a:r>
              <a:rPr lang="fr" sz="1200" dirty="0"/>
              <a:t>Kallay R et al. Use of Ebola Vaccines — Worldwide, 2021–2023. MMWR Morb Mortal Wkly Rep. 2024;73:360–364. DOI: </a:t>
            </a:r>
            <a:r>
              <a:rPr lang="fr" sz="1200" u="sng" dirty="0">
                <a:hlinkClick r:id="rId3"/>
              </a:rPr>
              <a:t>http://dx.doi.org/10.15585/mmwr.mm7316a1</a:t>
            </a:r>
            <a:br>
              <a:rPr lang="en-US" sz="1200" dirty="0"/>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8AFFF3B1-B99A-4D7E-A778-72B4459188F6}"/>
              </a:ext>
            </a:extLst>
          </p:cNvPr>
          <p:cNvSpPr/>
          <p:nvPr/>
        </p:nvSpPr>
        <p:spPr>
          <a:xfrm>
            <a:off x="466413" y="3545372"/>
            <a:ext cx="11163925" cy="2377021"/>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n>
                <a:solidFill>
                  <a:srgbClr val="C00000"/>
                </a:solidFill>
              </a:ln>
            </a:endParaRPr>
          </a:p>
        </p:txBody>
      </p:sp>
      <p:sp>
        <p:nvSpPr>
          <p:cNvPr id="8" name="TextBox 7">
            <a:extLst>
              <a:ext uri="{FF2B5EF4-FFF2-40B4-BE49-F238E27FC236}">
                <a16:creationId xmlns:a16="http://schemas.microsoft.com/office/drawing/2014/main" id="{AB55950A-8A49-4840-8CCC-6FDB8D3EDF96}"/>
              </a:ext>
            </a:extLst>
          </p:cNvPr>
          <p:cNvSpPr txBox="1"/>
          <p:nvPr/>
        </p:nvSpPr>
        <p:spPr>
          <a:xfrm>
            <a:off x="523875" y="988782"/>
            <a:ext cx="7038590" cy="382818"/>
          </a:xfrm>
          <a:prstGeom prst="rect">
            <a:avLst/>
          </a:prstGeom>
          <a:noFill/>
        </p:spPr>
        <p:txBody>
          <a:bodyPr wrap="square" rtlCol="0">
            <a:spAutoFit/>
          </a:bodyPr>
          <a:lstStyle/>
          <a:p>
            <a:pPr rtl="0"/>
            <a:r>
              <a:rPr lang="fr" b="1" dirty="0"/>
              <a:t>Utilisation des vaccins contre Ebola dans la région, 2021 à 2023</a:t>
            </a:r>
          </a:p>
        </p:txBody>
      </p:sp>
    </p:spTree>
    <p:extLst>
      <p:ext uri="{BB962C8B-B14F-4D97-AF65-F5344CB8AC3E}">
        <p14:creationId xmlns:p14="http://schemas.microsoft.com/office/powerpoint/2010/main" val="178130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EC03-5685-4D1D-9CA4-330BF123C456}"/>
              </a:ext>
            </a:extLst>
          </p:cNvPr>
          <p:cNvSpPr>
            <a:spLocks noGrp="1"/>
          </p:cNvSpPr>
          <p:nvPr>
            <p:ph type="title"/>
          </p:nvPr>
        </p:nvSpPr>
        <p:spPr/>
        <p:txBody>
          <a:bodyPr rtlCol="0">
            <a:normAutofit/>
          </a:bodyPr>
          <a:lstStyle/>
          <a:p>
            <a:pPr rtl="0"/>
            <a:r>
              <a:rPr lang="fr" sz="2500" b="1" dirty="0">
                <a:solidFill>
                  <a:srgbClr val="051291"/>
                </a:solidFill>
              </a:rPr>
              <a:t>Programmes de vaccination des travailleurs de la santé </a:t>
            </a:r>
          </a:p>
        </p:txBody>
      </p:sp>
      <p:sp>
        <p:nvSpPr>
          <p:cNvPr id="3" name="Content Placeholder 2">
            <a:extLst>
              <a:ext uri="{FF2B5EF4-FFF2-40B4-BE49-F238E27FC236}">
                <a16:creationId xmlns:a16="http://schemas.microsoft.com/office/drawing/2014/main" id="{E24960B5-9361-0551-5F7E-A8EE18321F54}"/>
              </a:ext>
            </a:extLst>
          </p:cNvPr>
          <p:cNvSpPr>
            <a:spLocks noGrp="1"/>
          </p:cNvSpPr>
          <p:nvPr>
            <p:ph idx="1"/>
          </p:nvPr>
        </p:nvSpPr>
        <p:spPr>
          <a:xfrm>
            <a:off x="523875" y="1371600"/>
            <a:ext cx="9436051" cy="4805363"/>
          </a:xfrm>
        </p:spPr>
        <p:txBody>
          <a:bodyPr rtlCol="0">
            <a:normAutofit fontScale="92500" lnSpcReduction="10000"/>
          </a:bodyPr>
          <a:lstStyle/>
          <a:p>
            <a:pPr rtl="0">
              <a:spcBef>
                <a:spcPts val="200"/>
              </a:spcBef>
              <a:spcAft>
                <a:spcPts val="200"/>
              </a:spcAft>
            </a:pPr>
            <a:r>
              <a:rPr lang="fr" sz="2400" b="1" dirty="0">
                <a:effectLst/>
                <a:latin typeface="Calibri" panose="020F0502020204030204" pitchFamily="34" charset="0"/>
                <a:ea typeface="Calibri" panose="020F0502020204030204" pitchFamily="34" charset="0"/>
                <a:cs typeface="Arial" panose="020B0604020202020204" pitchFamily="34" charset="0"/>
              </a:rPr>
              <a:t>L'OMS recommande que les travailleurs de la santé soient vaccinés contre les maladies présentant un risque élevé de transmission dans les établissements de santé.</a:t>
            </a:r>
          </a:p>
          <a:p>
            <a:pPr lvl="1" rtl="0">
              <a:spcBef>
                <a:spcPts val="200"/>
              </a:spcBef>
              <a:spcAft>
                <a:spcPts val="200"/>
              </a:spcAft>
            </a:pPr>
            <a:r>
              <a:rPr lang="fr" dirty="0">
                <a:effectLst/>
                <a:latin typeface="Calibri" panose="020F0502020204030204" pitchFamily="34" charset="0"/>
                <a:ea typeface="Calibri" panose="020F0502020204030204" pitchFamily="34" charset="0"/>
                <a:cs typeface="Arial" panose="020B0604020202020204" pitchFamily="34" charset="0"/>
              </a:rPr>
              <a:t>Vaccinations de routine</a:t>
            </a:r>
          </a:p>
          <a:p>
            <a:pPr lvl="1" rtl="0">
              <a:spcBef>
                <a:spcPts val="200"/>
              </a:spcBef>
              <a:spcAft>
                <a:spcPts val="200"/>
              </a:spcAft>
            </a:pPr>
            <a:r>
              <a:rPr lang="fr" dirty="0">
                <a:effectLst/>
                <a:latin typeface="Calibri" panose="020F0502020204030204" pitchFamily="34" charset="0"/>
                <a:ea typeface="Calibri" panose="020F0502020204030204" pitchFamily="34" charset="0"/>
                <a:cs typeface="Arial" panose="020B0604020202020204" pitchFamily="34" charset="0"/>
              </a:rPr>
              <a:t>Vaccinations annuelles </a:t>
            </a:r>
          </a:p>
          <a:p>
            <a:pPr lvl="1" rtl="0">
              <a:spcBef>
                <a:spcPts val="200"/>
              </a:spcBef>
              <a:spcAft>
                <a:spcPts val="200"/>
              </a:spcAft>
            </a:pPr>
            <a:r>
              <a:rPr lang="fr" dirty="0">
                <a:effectLst/>
                <a:latin typeface="Calibri" panose="020F0502020204030204" pitchFamily="34" charset="0"/>
                <a:ea typeface="Calibri" panose="020F0502020204030204" pitchFamily="34" charset="0"/>
                <a:cs typeface="Arial" panose="020B0604020202020204" pitchFamily="34" charset="0"/>
              </a:rPr>
              <a:t>Vaccins utilisés en </a:t>
            </a:r>
            <a:r>
              <a:rPr lang="fr"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cas d'urgence ou de flambée épidémique</a:t>
            </a:r>
          </a:p>
          <a:p>
            <a:pPr marL="111600" lvl="1" indent="0" rtl="0">
              <a:spcBef>
                <a:spcPts val="200"/>
              </a:spcBef>
              <a:spcAft>
                <a:spcPts val="200"/>
              </a:spcAft>
              <a:buNone/>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111600" lvl="1" indent="0" rtl="0">
              <a:spcBef>
                <a:spcPts val="200"/>
              </a:spcBef>
              <a:spcAft>
                <a:spcPts val="200"/>
              </a:spcAft>
              <a:buNone/>
            </a:pPr>
            <a:r>
              <a:rPr lang="fr" b="1" dirty="0">
                <a:latin typeface="Calibri" panose="020F0502020204030204" pitchFamily="34" charset="0"/>
                <a:ea typeface="Calibri" panose="020F0502020204030204" pitchFamily="34" charset="0"/>
                <a:cs typeface="Arial" panose="020B0604020202020204" pitchFamily="34" charset="0"/>
              </a:rPr>
              <a:t>Stratégies mondiales</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285750" indent="-285750" rtl="0">
              <a:spcBef>
                <a:spcPts val="200"/>
              </a:spcBef>
              <a:spcAft>
                <a:spcPts val="200"/>
              </a:spcAft>
              <a:buFont typeface="Arial" panose="020B0604020202020204" pitchFamily="34" charset="0"/>
              <a:buChar char="•"/>
            </a:pPr>
            <a:r>
              <a:rPr lang="fr" sz="2400" dirty="0">
                <a:effectLst/>
                <a:latin typeface="Calibri" panose="020F0502020204030204" pitchFamily="34" charset="0"/>
                <a:ea typeface="Calibri" panose="020F0502020204030204" pitchFamily="34" charset="0"/>
                <a:cs typeface="Arial" panose="020B0604020202020204" pitchFamily="34" charset="0"/>
              </a:rPr>
              <a:t>Stratégie mondiale du secteur de la santé contre l’hépatite virale 2016-2021</a:t>
            </a:r>
          </a:p>
          <a:p>
            <a:pPr marL="285750" indent="-285750" rtl="0">
              <a:spcBef>
                <a:spcPts val="200"/>
              </a:spcBef>
              <a:spcAft>
                <a:spcPts val="200"/>
              </a:spcAft>
              <a:buFont typeface="Arial" panose="020B0604020202020204" pitchFamily="34" charset="0"/>
              <a:buChar char="•"/>
            </a:pPr>
            <a:r>
              <a:rPr lang="fr" sz="2400" dirty="0">
                <a:effectLst/>
                <a:latin typeface="Calibri" panose="020F0502020204030204" pitchFamily="34" charset="0"/>
                <a:ea typeface="Calibri" panose="020F0502020204030204" pitchFamily="34" charset="0"/>
                <a:cs typeface="Arial" panose="020B0604020202020204" pitchFamily="34" charset="0"/>
              </a:rPr>
              <a:t>Stratégie mondiale de lutte contre la grippe 2019-2030.</a:t>
            </a:r>
          </a:p>
          <a:p>
            <a:pPr marL="285750" indent="-285750" rtl="0">
              <a:spcBef>
                <a:spcPts val="200"/>
              </a:spcBef>
              <a:spcAft>
                <a:spcPts val="200"/>
              </a:spcAft>
              <a:buFont typeface="Arial" panose="020B0604020202020204" pitchFamily="34" charset="0"/>
              <a:buChar char="•"/>
            </a:pPr>
            <a:r>
              <a:rPr lang="fr" sz="2400" dirty="0">
                <a:effectLst/>
                <a:latin typeface="Calibri" panose="020F0502020204030204" pitchFamily="34" charset="0"/>
                <a:ea typeface="Calibri" panose="020F0502020204030204" pitchFamily="34" charset="0"/>
                <a:cs typeface="Arial" panose="020B0604020202020204" pitchFamily="34" charset="0"/>
              </a:rPr>
              <a:t>Cadre stratégique 2021–2030 contre la rougeole et la rubéole.</a:t>
            </a:r>
          </a:p>
          <a:p>
            <a:pPr marL="285750" indent="-285750" rtl="0">
              <a:spcBef>
                <a:spcPts val="200"/>
              </a:spcBef>
              <a:spcAft>
                <a:spcPts val="200"/>
              </a:spcAft>
              <a:buFont typeface="Arial" panose="020B0604020202020204" pitchFamily="34" charset="0"/>
              <a:buChar char="•"/>
            </a:pPr>
            <a:r>
              <a:rPr lang="fr" sz="2400" dirty="0">
                <a:effectLst/>
                <a:latin typeface="Calibri" panose="020F0502020204030204" pitchFamily="34" charset="0"/>
                <a:ea typeface="Calibri" panose="020F0502020204030204" pitchFamily="34" charset="0"/>
                <a:cs typeface="Arial" panose="020B0604020202020204" pitchFamily="34" charset="0"/>
              </a:rPr>
              <a:t>Feuille de route du SAGE de l’OMS pour l’établissement des priorités concernant l’utilisation des vaccins anti-Covid-19 .</a:t>
            </a:r>
          </a:p>
          <a:p>
            <a:pPr marL="285750" indent="-285750" rtl="0">
              <a:spcBef>
                <a:spcPts val="200"/>
              </a:spcBef>
              <a:spcAft>
                <a:spcPts val="200"/>
              </a:spcAft>
              <a:buFont typeface="Arial" panose="020B0604020202020204" pitchFamily="34" charset="0"/>
              <a:buChar char="•"/>
            </a:pPr>
            <a:r>
              <a:rPr lang="fr" sz="2400" dirty="0">
                <a:effectLst/>
                <a:latin typeface="Calibri" panose="020F0502020204030204" pitchFamily="34" charset="0"/>
                <a:ea typeface="Calibri" panose="020F0502020204030204" pitchFamily="34" charset="0"/>
                <a:cs typeface="Arial" panose="020B0604020202020204" pitchFamily="34" charset="0"/>
              </a:rPr>
              <a:t>Vaccination contre le virus Ebola pendant une flambée épidémique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5AA97AD-1A39-6C09-160E-E47E3D3F193B}"/>
              </a:ext>
            </a:extLst>
          </p:cNvPr>
          <p:cNvPicPr>
            <a:picLocks noChangeAspect="1"/>
          </p:cNvPicPr>
          <p:nvPr/>
        </p:nvPicPr>
        <p:blipFill>
          <a:blip r:embed="rId3"/>
          <a:stretch>
            <a:fillRect/>
          </a:stretch>
        </p:blipFill>
        <p:spPr>
          <a:xfrm>
            <a:off x="10567295" y="1245834"/>
            <a:ext cx="1430529" cy="1478822"/>
          </a:xfrm>
          <a:prstGeom prst="rect">
            <a:avLst/>
          </a:prstGeom>
          <a:ln>
            <a:solidFill>
              <a:schemeClr val="tx1">
                <a:lumMod val="50000"/>
                <a:lumOff val="50000"/>
              </a:schemeClr>
            </a:solidFill>
          </a:ln>
        </p:spPr>
      </p:pic>
      <p:pic>
        <p:nvPicPr>
          <p:cNvPr id="7" name="Picture 6">
            <a:extLst>
              <a:ext uri="{FF2B5EF4-FFF2-40B4-BE49-F238E27FC236}">
                <a16:creationId xmlns:a16="http://schemas.microsoft.com/office/drawing/2014/main" id="{1CA8A06A-9326-12E4-9C57-5BDEE2C72438}"/>
              </a:ext>
            </a:extLst>
          </p:cNvPr>
          <p:cNvPicPr>
            <a:picLocks noChangeAspect="1"/>
          </p:cNvPicPr>
          <p:nvPr/>
        </p:nvPicPr>
        <p:blipFill>
          <a:blip r:embed="rId4"/>
          <a:stretch>
            <a:fillRect/>
          </a:stretch>
        </p:blipFill>
        <p:spPr>
          <a:xfrm>
            <a:off x="10582935" y="3195943"/>
            <a:ext cx="1391732" cy="1192550"/>
          </a:xfrm>
          <a:prstGeom prst="rect">
            <a:avLst/>
          </a:prstGeom>
        </p:spPr>
      </p:pic>
      <p:pic>
        <p:nvPicPr>
          <p:cNvPr id="9" name="Picture 8">
            <a:extLst>
              <a:ext uri="{FF2B5EF4-FFF2-40B4-BE49-F238E27FC236}">
                <a16:creationId xmlns:a16="http://schemas.microsoft.com/office/drawing/2014/main" id="{20CCAF86-185C-A9A7-DF2A-A548408536DD}"/>
              </a:ext>
            </a:extLst>
          </p:cNvPr>
          <p:cNvPicPr>
            <a:picLocks noChangeAspect="1"/>
          </p:cNvPicPr>
          <p:nvPr/>
        </p:nvPicPr>
        <p:blipFill rotWithShape="1">
          <a:blip r:embed="rId5"/>
          <a:srcRect l="3268"/>
          <a:stretch/>
        </p:blipFill>
        <p:spPr>
          <a:xfrm>
            <a:off x="10590674" y="4861780"/>
            <a:ext cx="1378795" cy="1192550"/>
          </a:xfrm>
          <a:prstGeom prst="rect">
            <a:avLst/>
          </a:prstGeom>
          <a:ln>
            <a:solidFill>
              <a:schemeClr val="tx1"/>
            </a:solidFill>
          </a:ln>
        </p:spPr>
      </p:pic>
    </p:spTree>
    <p:extLst>
      <p:ext uri="{BB962C8B-B14F-4D97-AF65-F5344CB8AC3E}">
        <p14:creationId xmlns:p14="http://schemas.microsoft.com/office/powerpoint/2010/main" val="1378312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F621EF-CB17-C627-A60D-0D80B1EE6002}"/>
              </a:ext>
            </a:extLst>
          </p:cNvPr>
          <p:cNvSpPr>
            <a:spLocks noGrp="1"/>
          </p:cNvSpPr>
          <p:nvPr>
            <p:ph type="title"/>
          </p:nvPr>
        </p:nvSpPr>
        <p:spPr/>
        <p:txBody>
          <a:bodyPr rtlCol="0">
            <a:noAutofit/>
          </a:bodyPr>
          <a:lstStyle/>
          <a:p>
            <a:pPr rtl="0"/>
            <a:r>
              <a:rPr lang="fr" sz="2500" b="1" dirty="0">
                <a:solidFill>
                  <a:srgbClr val="051291"/>
                </a:solidFill>
              </a:rPr>
              <a:t>Les travailleurs de la santé sont les piliers de nos systèmes de santé</a:t>
            </a:r>
          </a:p>
        </p:txBody>
      </p:sp>
      <p:sp>
        <p:nvSpPr>
          <p:cNvPr id="5" name="Text Placeholder 4">
            <a:extLst>
              <a:ext uri="{FF2B5EF4-FFF2-40B4-BE49-F238E27FC236}">
                <a16:creationId xmlns:a16="http://schemas.microsoft.com/office/drawing/2014/main" id="{80802CA4-E547-AB7E-71AE-A7E2BA64F71D}"/>
              </a:ext>
            </a:extLst>
          </p:cNvPr>
          <p:cNvSpPr>
            <a:spLocks noGrp="1"/>
          </p:cNvSpPr>
          <p:nvPr>
            <p:ph idx="1"/>
          </p:nvPr>
        </p:nvSpPr>
        <p:spPr>
          <a:xfrm>
            <a:off x="523875" y="1371600"/>
            <a:ext cx="6425565" cy="4805363"/>
          </a:xfrm>
        </p:spPr>
        <p:txBody>
          <a:bodyPr vert="horz" lIns="91440" tIns="45720" rIns="91440" bIns="45720" rtlCol="0" anchor="t">
            <a:normAutofit lnSpcReduction="10000"/>
          </a:bodyPr>
          <a:lstStyle/>
          <a:p>
            <a:pPr algn="just" rtl="0"/>
            <a:r>
              <a:rPr lang="fr" sz="2400" dirty="0">
                <a:effectLst/>
                <a:latin typeface="Calibri"/>
                <a:ea typeface="Calibri"/>
                <a:cs typeface="Arial"/>
              </a:rPr>
              <a:t>Les travailleurs de la santé guérissent et soignent les malades, aident à prévenir les maladies et à réduire les risques.</a:t>
            </a:r>
          </a:p>
          <a:p>
            <a:pPr algn="just" rtl="0"/>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lgn="just" rtl="0"/>
            <a:r>
              <a:rPr lang="fr" sz="2400" dirty="0">
                <a:effectLst/>
                <a:latin typeface="Calibri" panose="020F0502020204030204" pitchFamily="34" charset="0"/>
                <a:ea typeface="Calibri" panose="020F0502020204030204" pitchFamily="34" charset="0"/>
                <a:cs typeface="Calibri" panose="020F0502020204030204" pitchFamily="34" charset="0"/>
              </a:rPr>
              <a:t>Les travailleurs de la santé courrent un risque accru de contracter des maladies évitables par la vaccination (par exemple, Ebola, grippe, COVID-19) en raison de son contact physique étroit avec les patients et les fluides corporels. </a:t>
            </a:r>
          </a:p>
          <a:p>
            <a:pPr algn="just" rtl="0"/>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gn="just" rtl="0"/>
            <a:r>
              <a:rPr lang="fr" sz="2400" dirty="0">
                <a:latin typeface="Calibri" panose="020F0502020204030204" pitchFamily="34" charset="0"/>
                <a:ea typeface="Calibri" panose="020F0502020204030204" pitchFamily="34" charset="0"/>
                <a:cs typeface="Calibri" panose="020F0502020204030204" pitchFamily="34" charset="0"/>
              </a:rPr>
              <a:t>La pénurie de personnel médical dans de nombreux pays exerce une pression supplémentaire sur le système</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rtl="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US" dirty="0"/>
          </a:p>
        </p:txBody>
      </p:sp>
      <p:pic>
        <p:nvPicPr>
          <p:cNvPr id="3" name="Picture 2" descr="A group of people sitting at a table&#10;&#10;Description automatically generated">
            <a:extLst>
              <a:ext uri="{FF2B5EF4-FFF2-40B4-BE49-F238E27FC236}">
                <a16:creationId xmlns:a16="http://schemas.microsoft.com/office/drawing/2014/main" id="{FCA4F344-1032-C34C-E2B9-D4FE478DA6C6}"/>
              </a:ext>
            </a:extLst>
          </p:cNvPr>
          <p:cNvPicPr>
            <a:picLocks noChangeAspect="1"/>
          </p:cNvPicPr>
          <p:nvPr/>
        </p:nvPicPr>
        <p:blipFill>
          <a:blip r:embed="rId2"/>
          <a:stretch>
            <a:fillRect/>
          </a:stretch>
        </p:blipFill>
        <p:spPr>
          <a:xfrm>
            <a:off x="7430886" y="2149894"/>
            <a:ext cx="3586303" cy="2689727"/>
          </a:xfrm>
          <a:prstGeom prst="rect">
            <a:avLst/>
          </a:prstGeom>
        </p:spPr>
      </p:pic>
      <p:sp>
        <p:nvSpPr>
          <p:cNvPr id="6" name="TextBox 5">
            <a:extLst>
              <a:ext uri="{FF2B5EF4-FFF2-40B4-BE49-F238E27FC236}">
                <a16:creationId xmlns:a16="http://schemas.microsoft.com/office/drawing/2014/main" id="{52AEA4B0-C165-1345-315A-A45811B89920}"/>
              </a:ext>
            </a:extLst>
          </p:cNvPr>
          <p:cNvSpPr txBox="1"/>
          <p:nvPr/>
        </p:nvSpPr>
        <p:spPr>
          <a:xfrm>
            <a:off x="7431366" y="4839621"/>
            <a:ext cx="3585982" cy="307777"/>
          </a:xfrm>
          <a:prstGeom prst="rect">
            <a:avLst/>
          </a:prstGeom>
          <a:noFill/>
        </p:spPr>
        <p:txBody>
          <a:bodyPr wrap="square" lIns="91440" tIns="45720" rIns="91440" bIns="45720" rtlCol="0" anchor="t">
            <a:spAutoFit/>
          </a:bodyPr>
          <a:lstStyle/>
          <a:p>
            <a:r>
              <a:rPr lang="fr" sz="1400" dirty="0"/>
              <a:t>Crédit photo Alejandro Costa</a:t>
            </a:r>
          </a:p>
        </p:txBody>
      </p:sp>
    </p:spTree>
    <p:extLst>
      <p:ext uri="{BB962C8B-B14F-4D97-AF65-F5344CB8AC3E}">
        <p14:creationId xmlns:p14="http://schemas.microsoft.com/office/powerpoint/2010/main" val="398688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AEC2-CA10-1513-77B6-1F212C0CF81E}"/>
              </a:ext>
            </a:extLst>
          </p:cNvPr>
          <p:cNvSpPr>
            <a:spLocks noGrp="1"/>
          </p:cNvSpPr>
          <p:nvPr>
            <p:ph type="title"/>
          </p:nvPr>
        </p:nvSpPr>
        <p:spPr/>
        <p:txBody>
          <a:bodyPr vert="horz" lIns="91440" tIns="45720" rIns="91440" bIns="45720" rtlCol="0" anchor="ctr">
            <a:noAutofit/>
          </a:bodyPr>
          <a:lstStyle/>
          <a:p>
            <a:pPr rtl="0"/>
            <a:r>
              <a:rPr lang="fr" sz="2500" dirty="0">
                <a:solidFill>
                  <a:srgbClr val="051291"/>
                </a:solidFill>
              </a:rPr>
              <a:t>Les travailleurs de la santé sont souvent  les premiers à contracter la maladie avant même l'identification de l'agent causal</a:t>
            </a:r>
            <a:endParaRPr lang="en-US" sz="2500" b="1" kern="1200" dirty="0">
              <a:solidFill>
                <a:schemeClr val="bg1"/>
              </a:solidFill>
              <a:latin typeface="+mj-lt"/>
              <a:ea typeface="+mj-ea"/>
              <a:cs typeface="+mj-cs"/>
            </a:endParaRPr>
          </a:p>
        </p:txBody>
      </p:sp>
      <p:sp>
        <p:nvSpPr>
          <p:cNvPr id="6" name="TextBox 5">
            <a:extLst>
              <a:ext uri="{FF2B5EF4-FFF2-40B4-BE49-F238E27FC236}">
                <a16:creationId xmlns:a16="http://schemas.microsoft.com/office/drawing/2014/main" id="{6242BBC5-23D5-4001-BA76-354EE4872272}"/>
              </a:ext>
            </a:extLst>
          </p:cNvPr>
          <p:cNvSpPr txBox="1"/>
          <p:nvPr/>
        </p:nvSpPr>
        <p:spPr>
          <a:xfrm>
            <a:off x="457061" y="5978999"/>
            <a:ext cx="5101058" cy="553998"/>
          </a:xfrm>
          <a:prstGeom prst="rect">
            <a:avLst/>
          </a:prstGeom>
          <a:noFill/>
        </p:spPr>
        <p:txBody>
          <a:bodyPr wrap="square" rtlCol="0">
            <a:spAutoFit/>
          </a:bodyPr>
          <a:lstStyle/>
          <a:p>
            <a:pPr rtl="0"/>
            <a:endParaRPr lang="en-US" sz="1000">
              <a:solidFill>
                <a:schemeClr val="tx1"/>
              </a:solidFill>
              <a:latin typeface="Segoe Condensed" panose="020B0606040200020203" pitchFamily="34" charset="0"/>
            </a:endParaRPr>
          </a:p>
          <a:p>
            <a:pPr rtl="0"/>
            <a:r>
              <a:rPr lang="fr" sz="1000" baseline="30000">
                <a:solidFill>
                  <a:schemeClr val="tx1"/>
                </a:solidFill>
                <a:latin typeface="Segoe Condensed" panose="020B0606040200020203" pitchFamily="34" charset="0"/>
              </a:rPr>
              <a:t>1 </a:t>
            </a:r>
            <a:r>
              <a:rPr lang="fr" sz="1000">
                <a:solidFill>
                  <a:schemeClr val="tx1"/>
                </a:solidFill>
                <a:latin typeface="Segoe Condensed" panose="020B0606040200020203" pitchFamily="34" charset="0"/>
              </a:rPr>
              <a:t>Organisation mondiale de la santé. (2015). Health worker Ebola infections in Guinea, Liberia and Sierra Leone: a preliminary report 21 May 2015. Organisation mondiale de la Santé. Disponible </a:t>
            </a:r>
            <a:r>
              <a:rPr lang="fr" sz="1000">
                <a:solidFill>
                  <a:schemeClr val="tx1"/>
                </a:solidFill>
                <a:latin typeface="Segoe Condensed" panose="020B0606040200020203" pitchFamily="34" charset="0"/>
                <a:hlinkClick r:id="rId3"/>
              </a:rPr>
              <a:t>ici</a:t>
            </a:r>
            <a:r>
              <a:rPr lang="fr" sz="1000">
                <a:solidFill>
                  <a:schemeClr val="tx1"/>
                </a:solidFill>
                <a:latin typeface="Segoe Condensed" panose="020B0606040200020203" pitchFamily="34" charset="0"/>
              </a:rPr>
              <a:t>. </a:t>
            </a:r>
            <a:endParaRPr lang="en-GB" sz="1000">
              <a:solidFill>
                <a:schemeClr val="tx1"/>
              </a:solidFill>
              <a:latin typeface="Segoe Condensed" panose="020B0606040200020203" pitchFamily="34" charset="0"/>
            </a:endParaRPr>
          </a:p>
        </p:txBody>
      </p:sp>
      <p:pic>
        <p:nvPicPr>
          <p:cNvPr id="5" name="Picture 4">
            <a:extLst>
              <a:ext uri="{FF2B5EF4-FFF2-40B4-BE49-F238E27FC236}">
                <a16:creationId xmlns:a16="http://schemas.microsoft.com/office/drawing/2014/main" id="{DE6561C6-1F06-48AF-AB6A-9EF483ACB1C2}"/>
              </a:ext>
            </a:extLst>
          </p:cNvPr>
          <p:cNvPicPr>
            <a:picLocks noChangeAspect="1"/>
          </p:cNvPicPr>
          <p:nvPr/>
        </p:nvPicPr>
        <p:blipFill>
          <a:blip r:embed="rId4"/>
          <a:stretch>
            <a:fillRect/>
          </a:stretch>
        </p:blipFill>
        <p:spPr>
          <a:xfrm>
            <a:off x="359968" y="2127484"/>
            <a:ext cx="6429374" cy="3181394"/>
          </a:xfrm>
          <a:prstGeom prst="rect">
            <a:avLst/>
          </a:prstGeom>
        </p:spPr>
      </p:pic>
      <p:sp>
        <p:nvSpPr>
          <p:cNvPr id="7" name="TextBox 6">
            <a:extLst>
              <a:ext uri="{FF2B5EF4-FFF2-40B4-BE49-F238E27FC236}">
                <a16:creationId xmlns:a16="http://schemas.microsoft.com/office/drawing/2014/main" id="{2CA1E3EA-94FB-4B63-A737-D0DEC300B316}"/>
              </a:ext>
            </a:extLst>
          </p:cNvPr>
          <p:cNvSpPr txBox="1"/>
          <p:nvPr/>
        </p:nvSpPr>
        <p:spPr>
          <a:xfrm>
            <a:off x="6569612" y="2011679"/>
            <a:ext cx="5262420" cy="3414661"/>
          </a:xfrm>
          <a:prstGeom prst="rect">
            <a:avLst/>
          </a:prstGeom>
          <a:noFill/>
        </p:spPr>
        <p:txBody>
          <a:bodyPr wrap="square" rtlCol="0">
            <a:spAutoFit/>
          </a:bodyPr>
          <a:lstStyle/>
          <a:p>
            <a:pPr marL="285750" indent="-285750" algn="just" rtl="0">
              <a:buFont typeface="Arial" panose="020B0604020202020204" pitchFamily="34" charset="0"/>
              <a:buChar char="•"/>
            </a:pPr>
            <a:r>
              <a:rPr lang="fr" sz="1800" dirty="0">
                <a:solidFill>
                  <a:schemeClr val="tx1"/>
                </a:solidFill>
              </a:rPr>
              <a:t>Les travailleurs de la santé sont parmi les premières victimes de la maladie à virus Ebola lorsqu'ils traitent des personnes infectées.</a:t>
            </a:r>
          </a:p>
          <a:p>
            <a:pPr marL="285750" indent="-285750" algn="just" rtl="0">
              <a:buFont typeface="Arial" panose="020B0604020202020204" pitchFamily="34" charset="0"/>
              <a:buChar char="•"/>
            </a:pPr>
            <a:endParaRPr lang="en-GB" sz="1800" dirty="0">
              <a:solidFill>
                <a:schemeClr val="tx1"/>
              </a:solidFill>
            </a:endParaRPr>
          </a:p>
          <a:p>
            <a:pPr marL="285750" indent="-285750" algn="just" rtl="0">
              <a:buFont typeface="Arial" panose="020B0604020202020204" pitchFamily="34" charset="0"/>
              <a:buChar char="•"/>
            </a:pPr>
            <a:r>
              <a:rPr lang="fr" sz="1800" dirty="0">
                <a:solidFill>
                  <a:schemeClr val="tx1"/>
                </a:solidFill>
              </a:rPr>
              <a:t>Les travailleurs de la santé </a:t>
            </a:r>
            <a:r>
              <a:rPr lang="fr" sz="1800" dirty="0">
                <a:effectLst/>
                <a:ea typeface="Calibri" panose="020F0502020204030204" pitchFamily="34" charset="0"/>
                <a:cs typeface="Calibri" panose="020F0502020204030204" pitchFamily="34" charset="0"/>
              </a:rPr>
              <a:t>infectés peuvent </a:t>
            </a:r>
            <a:r>
              <a:rPr lang="fr" sz="1800" b="1" dirty="0">
                <a:effectLst/>
                <a:ea typeface="Calibri" panose="020F0502020204030204" pitchFamily="34" charset="0"/>
                <a:cs typeface="Calibri" panose="020F0502020204030204" pitchFamily="34" charset="0"/>
              </a:rPr>
              <a:t>perpétuer la transmission de maladies nosocomiales </a:t>
            </a:r>
            <a:r>
              <a:rPr lang="fr" sz="1800" dirty="0">
                <a:effectLst/>
                <a:ea typeface="Calibri" panose="020F0502020204030204" pitchFamily="34" charset="0"/>
                <a:cs typeface="Calibri" panose="020F0502020204030204" pitchFamily="34" charset="0"/>
              </a:rPr>
              <a:t>à des patients vulnérables </a:t>
            </a:r>
          </a:p>
          <a:p>
            <a:pPr marL="285750" indent="-285750" algn="just" rtl="0">
              <a:buFont typeface="Arial" panose="020B0604020202020204" pitchFamily="34" charset="0"/>
              <a:buChar char="•"/>
            </a:pPr>
            <a:endParaRPr lang="en-US" sz="1800" dirty="0">
              <a:effectLst/>
              <a:ea typeface="Calibri" panose="020F0502020204030204" pitchFamily="34" charset="0"/>
              <a:cs typeface="Calibri" panose="020F0502020204030204" pitchFamily="34" charset="0"/>
            </a:endParaRPr>
          </a:p>
          <a:p>
            <a:pPr marL="285750" indent="-285750" algn="just" rtl="0">
              <a:buFont typeface="Arial" panose="020B0604020202020204" pitchFamily="34" charset="0"/>
              <a:buChar char="•"/>
            </a:pPr>
            <a:r>
              <a:rPr lang="fr" sz="1800" dirty="0">
                <a:solidFill>
                  <a:schemeClr val="tx1"/>
                </a:solidFill>
                <a:cs typeface="Calibri" panose="020F0502020204030204" pitchFamily="34" charset="0"/>
              </a:rPr>
              <a:t>Au début de l'épidémie, le nombre d'infections est élevé, puis diminue au fur et à mesure que se mettent  en place les mesures de lutte contre les maladies infectieuses.</a:t>
            </a:r>
            <a:endParaRPr lang="en-GB" sz="1800" dirty="0">
              <a:solidFill>
                <a:schemeClr val="tx1"/>
              </a:solidFill>
            </a:endParaRPr>
          </a:p>
        </p:txBody>
      </p:sp>
    </p:spTree>
    <p:extLst>
      <p:ext uri="{BB962C8B-B14F-4D97-AF65-F5344CB8AC3E}">
        <p14:creationId xmlns:p14="http://schemas.microsoft.com/office/powerpoint/2010/main" val="120087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F621EF-CB17-C627-A60D-0D80B1EE6002}"/>
              </a:ext>
            </a:extLst>
          </p:cNvPr>
          <p:cNvSpPr>
            <a:spLocks noGrp="1"/>
          </p:cNvSpPr>
          <p:nvPr>
            <p:ph type="title"/>
          </p:nvPr>
        </p:nvSpPr>
        <p:spPr/>
        <p:txBody>
          <a:bodyPr rtlCol="0">
            <a:normAutofit/>
          </a:bodyPr>
          <a:lstStyle/>
          <a:p>
            <a:r>
              <a:rPr lang="fr" sz="2500" dirty="0"/>
              <a:t>Les travailleurs de la santé sont les premiers touchés</a:t>
            </a:r>
          </a:p>
        </p:txBody>
      </p:sp>
      <p:sp>
        <p:nvSpPr>
          <p:cNvPr id="5" name="Text Placeholder 4">
            <a:extLst>
              <a:ext uri="{FF2B5EF4-FFF2-40B4-BE49-F238E27FC236}">
                <a16:creationId xmlns:a16="http://schemas.microsoft.com/office/drawing/2014/main" id="{80802CA4-E547-AB7E-71AE-A7E2BA64F71D}"/>
              </a:ext>
            </a:extLst>
          </p:cNvPr>
          <p:cNvSpPr>
            <a:spLocks noGrp="1"/>
          </p:cNvSpPr>
          <p:nvPr>
            <p:ph idx="1"/>
          </p:nvPr>
        </p:nvSpPr>
        <p:spPr/>
        <p:txBody>
          <a:bodyPr rtlCol="0">
            <a:normAutofit/>
          </a:bodyPr>
          <a:lstStyle/>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D3D2B273-3B07-AF94-0190-CCC55B83CDD3}"/>
              </a:ext>
            </a:extLst>
          </p:cNvPr>
          <p:cNvPicPr>
            <a:picLocks noChangeAspect="1"/>
          </p:cNvPicPr>
          <p:nvPr/>
        </p:nvPicPr>
        <p:blipFill>
          <a:blip r:embed="rId2"/>
          <a:stretch>
            <a:fillRect/>
          </a:stretch>
        </p:blipFill>
        <p:spPr>
          <a:xfrm>
            <a:off x="6434584" y="1497241"/>
            <a:ext cx="5618867" cy="3399260"/>
          </a:xfrm>
          <a:prstGeom prst="rect">
            <a:avLst/>
          </a:prstGeom>
        </p:spPr>
      </p:pic>
      <p:sp>
        <p:nvSpPr>
          <p:cNvPr id="7" name="TextBox 6">
            <a:extLst>
              <a:ext uri="{FF2B5EF4-FFF2-40B4-BE49-F238E27FC236}">
                <a16:creationId xmlns:a16="http://schemas.microsoft.com/office/drawing/2014/main" id="{968ADC36-2CA0-674F-D2AD-F00439137DFD}"/>
              </a:ext>
            </a:extLst>
          </p:cNvPr>
          <p:cNvSpPr txBox="1"/>
          <p:nvPr/>
        </p:nvSpPr>
        <p:spPr>
          <a:xfrm>
            <a:off x="6810079" y="4897489"/>
            <a:ext cx="4862001" cy="861774"/>
          </a:xfrm>
          <a:prstGeom prst="rect">
            <a:avLst/>
          </a:prstGeom>
          <a:noFill/>
        </p:spPr>
        <p:txBody>
          <a:bodyPr wrap="square" rtlCol="0">
            <a:spAutoFit/>
          </a:bodyPr>
          <a:lstStyle/>
          <a:p>
            <a:pPr rtl="0"/>
            <a:endParaRPr lang="en-US" sz="1400" dirty="0">
              <a:solidFill>
                <a:schemeClr val="tx1"/>
              </a:solidFill>
              <a:latin typeface="Segoe Condensed" panose="020B0606040200020203" pitchFamily="34" charset="0"/>
            </a:endParaRPr>
          </a:p>
          <a:p>
            <a:pPr rtl="0"/>
            <a:r>
              <a:rPr lang="fr" sz="1200" baseline="30000" dirty="0">
                <a:solidFill>
                  <a:schemeClr val="tx1"/>
                </a:solidFill>
                <a:latin typeface="Segoe Condensed" panose="020B0606040200020203" pitchFamily="34" charset="0"/>
              </a:rPr>
              <a:t>1 </a:t>
            </a:r>
            <a:r>
              <a:rPr lang="fr" sz="1200" dirty="0">
                <a:solidFill>
                  <a:schemeClr val="tx1"/>
                </a:solidFill>
                <a:latin typeface="Segoe Condensed" panose="020B0606040200020203" pitchFamily="34" charset="0"/>
              </a:rPr>
              <a:t>Organisation mondiale de la santé. (2015). </a:t>
            </a:r>
            <a:r>
              <a:rPr lang="fr" sz="1200" i="1" dirty="0">
                <a:solidFill>
                  <a:schemeClr val="tx1"/>
                </a:solidFill>
                <a:latin typeface="Segoe Condensed" panose="020B0606040200020203" pitchFamily="34" charset="0"/>
              </a:rPr>
              <a:t>Health worker Ebola infections in Guinea, Liberia and Sierra Leone: a preliminary report 21 May 2015.</a:t>
            </a:r>
            <a:r>
              <a:rPr lang="fr" sz="1200" dirty="0">
                <a:solidFill>
                  <a:schemeClr val="tx1"/>
                </a:solidFill>
                <a:latin typeface="Segoe Condensed" panose="020B0606040200020203" pitchFamily="34" charset="0"/>
              </a:rPr>
              <a:t> Organisation mondiale de la Santé. Disponible </a:t>
            </a:r>
            <a:r>
              <a:rPr lang="fr" sz="1200" dirty="0">
                <a:solidFill>
                  <a:schemeClr val="tx1"/>
                </a:solidFill>
                <a:latin typeface="Segoe Condensed" panose="020B0606040200020203" pitchFamily="34" charset="0"/>
                <a:hlinkClick r:id="rId3"/>
              </a:rPr>
              <a:t>ici</a:t>
            </a:r>
            <a:r>
              <a:rPr lang="fr" sz="1200" dirty="0">
                <a:solidFill>
                  <a:schemeClr val="tx1"/>
                </a:solidFill>
                <a:latin typeface="Segoe Condensed" panose="020B0606040200020203" pitchFamily="34" charset="0"/>
              </a:rPr>
              <a:t>. </a:t>
            </a:r>
            <a:endParaRPr lang="en-GB" sz="1200" dirty="0">
              <a:solidFill>
                <a:schemeClr val="tx1"/>
              </a:solidFill>
              <a:latin typeface="Segoe Condensed" panose="020B0606040200020203" pitchFamily="34" charset="0"/>
            </a:endParaRPr>
          </a:p>
        </p:txBody>
      </p:sp>
      <p:sp>
        <p:nvSpPr>
          <p:cNvPr id="10" name="Arrow: Down 9">
            <a:extLst>
              <a:ext uri="{FF2B5EF4-FFF2-40B4-BE49-F238E27FC236}">
                <a16:creationId xmlns:a16="http://schemas.microsoft.com/office/drawing/2014/main" id="{FB4E5573-EEEA-4B54-BD13-7C838EE51DF9}"/>
              </a:ext>
            </a:extLst>
          </p:cNvPr>
          <p:cNvSpPr/>
          <p:nvPr/>
        </p:nvSpPr>
        <p:spPr>
          <a:xfrm>
            <a:off x="7272996" y="2222569"/>
            <a:ext cx="211016" cy="60503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ysClr val="windowText" lastClr="000000"/>
              </a:solidFill>
            </a:endParaRPr>
          </a:p>
        </p:txBody>
      </p:sp>
      <p:sp>
        <p:nvSpPr>
          <p:cNvPr id="11" name="TextBox 10">
            <a:extLst>
              <a:ext uri="{FF2B5EF4-FFF2-40B4-BE49-F238E27FC236}">
                <a16:creationId xmlns:a16="http://schemas.microsoft.com/office/drawing/2014/main" id="{ABEF35B9-C682-11A9-B534-637463E8C2F9}"/>
              </a:ext>
            </a:extLst>
          </p:cNvPr>
          <p:cNvSpPr txBox="1"/>
          <p:nvPr/>
        </p:nvSpPr>
        <p:spPr>
          <a:xfrm>
            <a:off x="688998" y="1440132"/>
            <a:ext cx="5204968" cy="3888244"/>
          </a:xfrm>
          <a:prstGeom prst="rect">
            <a:avLst/>
          </a:prstGeom>
          <a:noFill/>
        </p:spPr>
        <p:txBody>
          <a:bodyPr wrap="square">
            <a:spAutoFit/>
          </a:bodyPr>
          <a:lstStyle/>
          <a:p>
            <a:r>
              <a:rPr lang="fr" sz="2000" dirty="0"/>
              <a:t>En Afrique de l'Ouest, on a estimé que Les travailleurs de la santé étaient </a:t>
            </a:r>
            <a:r>
              <a:rPr lang="fr" sz="2000" b="1" dirty="0">
                <a:solidFill>
                  <a:srgbClr val="0040C0"/>
                </a:solidFill>
              </a:rPr>
              <a:t>21 et 32 fois plus susceptibles </a:t>
            </a:r>
            <a:r>
              <a:rPr lang="fr" sz="2000" dirty="0"/>
              <a:t>d'être infectés par rapport que le reste de la  population adulte</a:t>
            </a:r>
            <a:r>
              <a:rPr lang="fr" sz="2000" baseline="30000" dirty="0"/>
              <a:t>1.</a:t>
            </a:r>
            <a:endParaRPr lang="en-GB" sz="2000" dirty="0">
              <a:ea typeface="Calibri" panose="020F0502020204030204"/>
              <a:cs typeface="Calibri" panose="020F0502020204030204"/>
            </a:endParaRPr>
          </a:p>
          <a:p>
            <a:pPr algn="just" rtl="0"/>
            <a:endParaRPr lang="en-US" sz="2000" baseline="30000" dirty="0"/>
          </a:p>
          <a:p>
            <a:pPr algn="just" rtl="0"/>
            <a:r>
              <a:rPr lang="fr" sz="2000" dirty="0"/>
              <a:t>Taux d'</a:t>
            </a:r>
            <a:r>
              <a:rPr lang="fr" sz="2000" b="0" i="0" dirty="0">
                <a:effectLst/>
              </a:rPr>
              <a:t>incidence</a:t>
            </a:r>
            <a:r>
              <a:rPr lang="fr" sz="2000" b="1" i="0" dirty="0">
                <a:solidFill>
                  <a:srgbClr val="0040C0"/>
                </a:solidFill>
                <a:effectLst/>
              </a:rPr>
              <a:t>de </a:t>
            </a:r>
            <a:r>
              <a:rPr lang="fr" sz="2000" b="0" i="0" dirty="0">
                <a:effectLst/>
              </a:rPr>
              <a:t>30 à 44/1000 </a:t>
            </a:r>
            <a:r>
              <a:rPr lang="fr" sz="2000" b="1" i="0" dirty="0">
                <a:solidFill>
                  <a:srgbClr val="0040C0"/>
                </a:solidFill>
                <a:effectLst/>
              </a:rPr>
              <a:t>selon les fonctions exercées, contre </a:t>
            </a:r>
            <a:r>
              <a:rPr lang="fr" sz="2000" dirty="0"/>
              <a:t>1,4/100011 pour l'ensemble de la population.</a:t>
            </a:r>
            <a:endParaRPr lang="fr" sz="2000" baseline="30000" dirty="0">
              <a:solidFill>
                <a:schemeClr val="tx1"/>
              </a:solidFill>
            </a:endParaRPr>
          </a:p>
          <a:p>
            <a:pPr algn="just" rtl="0"/>
            <a:endParaRPr lang="en-GB" sz="2000" baseline="30000" dirty="0"/>
          </a:p>
          <a:p>
            <a:pPr algn="just" rtl="0"/>
            <a:r>
              <a:rPr lang="fr" sz="2000" b="0" i="0" dirty="0">
                <a:effectLst/>
              </a:rPr>
              <a:t>Le décès </a:t>
            </a:r>
            <a:r>
              <a:rPr lang="fr" sz="2000" dirty="0">
                <a:solidFill>
                  <a:schemeClr val="tx1"/>
                </a:solidFill>
              </a:rPr>
              <a:t>de travailleurs de la santé </a:t>
            </a:r>
            <a:r>
              <a:rPr lang="fr" sz="2000" b="0" i="0" dirty="0">
                <a:effectLst/>
              </a:rPr>
              <a:t>a réduit le personnel </a:t>
            </a:r>
            <a:r>
              <a:rPr lang="fr" sz="2000" dirty="0"/>
              <a:t>médical</a:t>
            </a:r>
            <a:r>
              <a:rPr lang="fr" sz="2000" b="0" i="0" dirty="0">
                <a:effectLst/>
              </a:rPr>
              <a:t> de 6,9 %, 8,1 % et 1,5 % en Sierra Leone, au Libéria et en </a:t>
            </a:r>
            <a:r>
              <a:rPr lang="fr" sz="2000" b="1" i="0" dirty="0">
                <a:effectLst/>
              </a:rPr>
              <a:t>Guinée respectivement.</a:t>
            </a:r>
            <a:r>
              <a:rPr lang="fr" sz="2000" b="0" i="0" dirty="0">
                <a:effectLst/>
              </a:rPr>
              <a:t> </a:t>
            </a:r>
            <a:endParaRPr lang="en-US" sz="2000" b="1" dirty="0"/>
          </a:p>
        </p:txBody>
      </p:sp>
    </p:spTree>
    <p:extLst>
      <p:ext uri="{BB962C8B-B14F-4D97-AF65-F5344CB8AC3E}">
        <p14:creationId xmlns:p14="http://schemas.microsoft.com/office/powerpoint/2010/main" val="73341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AEC2-CA10-1513-77B6-1F212C0CF81E}"/>
              </a:ext>
            </a:extLst>
          </p:cNvPr>
          <p:cNvSpPr>
            <a:spLocks noGrp="1"/>
          </p:cNvSpPr>
          <p:nvPr>
            <p:ph type="title"/>
          </p:nvPr>
        </p:nvSpPr>
        <p:spPr/>
        <p:txBody>
          <a:bodyPr vert="horz" lIns="91440" tIns="45720" rIns="91440" bIns="45720" rtlCol="0" anchor="ctr">
            <a:noAutofit/>
          </a:bodyPr>
          <a:lstStyle/>
          <a:p>
            <a:pPr rtl="0"/>
            <a:r>
              <a:rPr lang="fr" sz="2500" dirty="0">
                <a:solidFill>
                  <a:srgbClr val="051291"/>
                </a:solidFill>
              </a:rPr>
              <a:t>Les travailleurs de la santé  représentent une grande partie des cas de maladie à virus Ebola</a:t>
            </a:r>
            <a:endParaRPr lang="en-US" sz="2500" b="1" kern="1200" dirty="0">
              <a:solidFill>
                <a:schemeClr val="bg1"/>
              </a:solidFill>
              <a:latin typeface="+mj-lt"/>
              <a:ea typeface="+mj-ea"/>
              <a:cs typeface="+mj-cs"/>
            </a:endParaRPr>
          </a:p>
        </p:txBody>
      </p:sp>
      <p:graphicFrame>
        <p:nvGraphicFramePr>
          <p:cNvPr id="7" name="Table 6">
            <a:extLst>
              <a:ext uri="{FF2B5EF4-FFF2-40B4-BE49-F238E27FC236}">
                <a16:creationId xmlns:a16="http://schemas.microsoft.com/office/drawing/2014/main" id="{D76CD521-7822-E2B8-4F4F-063F0095DE45}"/>
              </a:ext>
            </a:extLst>
          </p:cNvPr>
          <p:cNvGraphicFramePr>
            <a:graphicFrameLocks noGrp="1"/>
          </p:cNvGraphicFramePr>
          <p:nvPr>
            <p:extLst>
              <p:ext uri="{D42A27DB-BD31-4B8C-83A1-F6EECF244321}">
                <p14:modId xmlns:p14="http://schemas.microsoft.com/office/powerpoint/2010/main" val="74157625"/>
              </p:ext>
            </p:extLst>
          </p:nvPr>
        </p:nvGraphicFramePr>
        <p:xfrm>
          <a:off x="787791" y="1994558"/>
          <a:ext cx="10311615" cy="1971996"/>
        </p:xfrm>
        <a:graphic>
          <a:graphicData uri="http://schemas.openxmlformats.org/drawingml/2006/table">
            <a:tbl>
              <a:tblPr firstRow="1" bandRow="1"/>
              <a:tblGrid>
                <a:gridCol w="1317897">
                  <a:extLst>
                    <a:ext uri="{9D8B030D-6E8A-4147-A177-3AD203B41FA5}">
                      <a16:colId xmlns:a16="http://schemas.microsoft.com/office/drawing/2014/main" val="3136195914"/>
                    </a:ext>
                  </a:extLst>
                </a:gridCol>
                <a:gridCol w="499651">
                  <a:extLst>
                    <a:ext uri="{9D8B030D-6E8A-4147-A177-3AD203B41FA5}">
                      <a16:colId xmlns:a16="http://schemas.microsoft.com/office/drawing/2014/main" val="4221850594"/>
                    </a:ext>
                  </a:extLst>
                </a:gridCol>
                <a:gridCol w="499651">
                  <a:extLst>
                    <a:ext uri="{9D8B030D-6E8A-4147-A177-3AD203B41FA5}">
                      <a16:colId xmlns:a16="http://schemas.microsoft.com/office/drawing/2014/main" val="1563528808"/>
                    </a:ext>
                  </a:extLst>
                </a:gridCol>
                <a:gridCol w="499651">
                  <a:extLst>
                    <a:ext uri="{9D8B030D-6E8A-4147-A177-3AD203B41FA5}">
                      <a16:colId xmlns:a16="http://schemas.microsoft.com/office/drawing/2014/main" val="318308104"/>
                    </a:ext>
                  </a:extLst>
                </a:gridCol>
                <a:gridCol w="499651">
                  <a:extLst>
                    <a:ext uri="{9D8B030D-6E8A-4147-A177-3AD203B41FA5}">
                      <a16:colId xmlns:a16="http://schemas.microsoft.com/office/drawing/2014/main" val="3632033415"/>
                    </a:ext>
                  </a:extLst>
                </a:gridCol>
                <a:gridCol w="499651">
                  <a:extLst>
                    <a:ext uri="{9D8B030D-6E8A-4147-A177-3AD203B41FA5}">
                      <a16:colId xmlns:a16="http://schemas.microsoft.com/office/drawing/2014/main" val="437652322"/>
                    </a:ext>
                  </a:extLst>
                </a:gridCol>
                <a:gridCol w="499651">
                  <a:extLst>
                    <a:ext uri="{9D8B030D-6E8A-4147-A177-3AD203B41FA5}">
                      <a16:colId xmlns:a16="http://schemas.microsoft.com/office/drawing/2014/main" val="3106186541"/>
                    </a:ext>
                  </a:extLst>
                </a:gridCol>
                <a:gridCol w="499651">
                  <a:extLst>
                    <a:ext uri="{9D8B030D-6E8A-4147-A177-3AD203B41FA5}">
                      <a16:colId xmlns:a16="http://schemas.microsoft.com/office/drawing/2014/main" val="2360778238"/>
                    </a:ext>
                  </a:extLst>
                </a:gridCol>
                <a:gridCol w="499651">
                  <a:extLst>
                    <a:ext uri="{9D8B030D-6E8A-4147-A177-3AD203B41FA5}">
                      <a16:colId xmlns:a16="http://schemas.microsoft.com/office/drawing/2014/main" val="1859566112"/>
                    </a:ext>
                  </a:extLst>
                </a:gridCol>
                <a:gridCol w="499651">
                  <a:extLst>
                    <a:ext uri="{9D8B030D-6E8A-4147-A177-3AD203B41FA5}">
                      <a16:colId xmlns:a16="http://schemas.microsoft.com/office/drawing/2014/main" val="1246785746"/>
                    </a:ext>
                  </a:extLst>
                </a:gridCol>
                <a:gridCol w="499651">
                  <a:extLst>
                    <a:ext uri="{9D8B030D-6E8A-4147-A177-3AD203B41FA5}">
                      <a16:colId xmlns:a16="http://schemas.microsoft.com/office/drawing/2014/main" val="3916923114"/>
                    </a:ext>
                  </a:extLst>
                </a:gridCol>
                <a:gridCol w="499651">
                  <a:extLst>
                    <a:ext uri="{9D8B030D-6E8A-4147-A177-3AD203B41FA5}">
                      <a16:colId xmlns:a16="http://schemas.microsoft.com/office/drawing/2014/main" val="3420009428"/>
                    </a:ext>
                  </a:extLst>
                </a:gridCol>
                <a:gridCol w="499651">
                  <a:extLst>
                    <a:ext uri="{9D8B030D-6E8A-4147-A177-3AD203B41FA5}">
                      <a16:colId xmlns:a16="http://schemas.microsoft.com/office/drawing/2014/main" val="2840615463"/>
                    </a:ext>
                  </a:extLst>
                </a:gridCol>
                <a:gridCol w="499651">
                  <a:extLst>
                    <a:ext uri="{9D8B030D-6E8A-4147-A177-3AD203B41FA5}">
                      <a16:colId xmlns:a16="http://schemas.microsoft.com/office/drawing/2014/main" val="3568868815"/>
                    </a:ext>
                  </a:extLst>
                </a:gridCol>
                <a:gridCol w="499651">
                  <a:extLst>
                    <a:ext uri="{9D8B030D-6E8A-4147-A177-3AD203B41FA5}">
                      <a16:colId xmlns:a16="http://schemas.microsoft.com/office/drawing/2014/main" val="3054459826"/>
                    </a:ext>
                  </a:extLst>
                </a:gridCol>
                <a:gridCol w="499651">
                  <a:extLst>
                    <a:ext uri="{9D8B030D-6E8A-4147-A177-3AD203B41FA5}">
                      <a16:colId xmlns:a16="http://schemas.microsoft.com/office/drawing/2014/main" val="3687189703"/>
                    </a:ext>
                  </a:extLst>
                </a:gridCol>
                <a:gridCol w="499651">
                  <a:extLst>
                    <a:ext uri="{9D8B030D-6E8A-4147-A177-3AD203B41FA5}">
                      <a16:colId xmlns:a16="http://schemas.microsoft.com/office/drawing/2014/main" val="778224868"/>
                    </a:ext>
                  </a:extLst>
                </a:gridCol>
                <a:gridCol w="499651">
                  <a:extLst>
                    <a:ext uri="{9D8B030D-6E8A-4147-A177-3AD203B41FA5}">
                      <a16:colId xmlns:a16="http://schemas.microsoft.com/office/drawing/2014/main" val="718265420"/>
                    </a:ext>
                  </a:extLst>
                </a:gridCol>
                <a:gridCol w="499651">
                  <a:extLst>
                    <a:ext uri="{9D8B030D-6E8A-4147-A177-3AD203B41FA5}">
                      <a16:colId xmlns:a16="http://schemas.microsoft.com/office/drawing/2014/main" val="1477817674"/>
                    </a:ext>
                  </a:extLst>
                </a:gridCol>
              </a:tblGrid>
              <a:tr h="616068">
                <a:tc>
                  <a:txBody>
                    <a:bodyPr/>
                    <a:lstStyle/>
                    <a:p>
                      <a:pPr algn="l" rtl="0" fontAlgn="b"/>
                      <a:r>
                        <a:rPr lang="fr" sz="1600" b="0" i="0" u="none" strike="noStrike">
                          <a:solidFill>
                            <a:srgbClr val="FFFFFF"/>
                          </a:solidFill>
                          <a:effectLst/>
                          <a:latin typeface="+mn-lt"/>
                        </a:rPr>
                        <a:t>Flambée épidémique</a:t>
                      </a:r>
                    </a:p>
                  </a:txBody>
                  <a:tcPr marL="8340" marR="8340" marT="834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Kikwit RDC</a:t>
                      </a:r>
                    </a:p>
                    <a:p>
                      <a:pPr algn="ctr" rtl="0" fontAlgn="b"/>
                      <a:r>
                        <a:rPr lang="fr" sz="1600" b="1" i="0" u="none" strike="noStrike">
                          <a:solidFill>
                            <a:srgbClr val="FFFFFF"/>
                          </a:solidFill>
                          <a:effectLst/>
                          <a:latin typeface="+mn-lt"/>
                        </a:rPr>
                        <a:t>1997</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algn="ctr" rtl="0" fontAlgn="b"/>
                      <a:endParaRPr lang="en-US" sz="1400" b="1" i="0" u="none" strike="noStrike" dirty="0">
                        <a:solidFill>
                          <a:srgbClr val="FFFFFF"/>
                        </a:solidFill>
                        <a:effectLst/>
                        <a:latin typeface="Segoe Condensed" panose="020B0606040200020203" pitchFamily="34" charset="0"/>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Boende, RDC 2014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algn="ctr" rtl="0" fontAlgn="b"/>
                      <a:endParaRPr lang="en-US" sz="1400" b="1" i="0" u="none" strike="noStrike" dirty="0">
                        <a:solidFill>
                          <a:srgbClr val="FFFFFF"/>
                        </a:solidFill>
                        <a:effectLst/>
                        <a:latin typeface="Segoe Condensed" panose="020B0606040200020203" pitchFamily="34" charset="0"/>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Équateur, RDC</a:t>
                      </a:r>
                    </a:p>
                    <a:p>
                      <a:pPr algn="ctr" rtl="0" fontAlgn="b"/>
                      <a:r>
                        <a:rPr lang="fr" sz="1600" b="1" i="0" u="none" strike="noStrike">
                          <a:solidFill>
                            <a:srgbClr val="FFFFFF"/>
                          </a:solidFill>
                          <a:effectLst/>
                          <a:latin typeface="+mn-lt"/>
                        </a:rPr>
                        <a:t>2018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rtl="0"/>
                      <a:endParaRPr lang="en-US"/>
                    </a:p>
                  </a:txBody>
                  <a:tcPr/>
                </a:tc>
                <a:tc gridSpan="2">
                  <a:txBody>
                    <a:bodyPr/>
                    <a:lstStyle/>
                    <a:p>
                      <a:pPr algn="ctr" rtl="0" fontAlgn="b"/>
                      <a:r>
                        <a:rPr lang="fr" sz="1600" b="1" i="0" u="none" strike="noStrike">
                          <a:solidFill>
                            <a:srgbClr val="FFFFFF"/>
                          </a:solidFill>
                          <a:effectLst/>
                          <a:latin typeface="+mn-lt"/>
                        </a:rPr>
                        <a:t>Est de la RDC</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rtl="0"/>
                      <a:endParaRPr lang="en-US"/>
                    </a:p>
                  </a:txBody>
                  <a:tcPr/>
                </a:tc>
                <a:tc gridSpan="2">
                  <a:txBody>
                    <a:bodyPr/>
                    <a:lstStyle/>
                    <a:p>
                      <a:pPr algn="ctr" rtl="0" fontAlgn="b"/>
                      <a:r>
                        <a:rPr lang="fr" sz="1600" b="1" i="0" u="none" strike="noStrike">
                          <a:solidFill>
                            <a:srgbClr val="FFFFFF"/>
                          </a:solidFill>
                          <a:effectLst/>
                          <a:latin typeface="+mn-lt"/>
                        </a:rPr>
                        <a:t>Équateur, RDC</a:t>
                      </a:r>
                    </a:p>
                    <a:p>
                      <a:pPr algn="ctr" rtl="0" fontAlgn="b"/>
                      <a:r>
                        <a:rPr lang="fr" sz="1600" b="1" i="0" u="none" strike="noStrike">
                          <a:solidFill>
                            <a:srgbClr val="FFFFFF"/>
                          </a:solidFill>
                          <a:effectLst/>
                          <a:latin typeface="+mn-lt"/>
                        </a:rPr>
                        <a:t>2020</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rtl="0"/>
                      <a:endParaRPr lang="en-US"/>
                    </a:p>
                  </a:txBody>
                  <a:tcPr/>
                </a:tc>
                <a:tc gridSpan="2">
                  <a:txBody>
                    <a:bodyPr/>
                    <a:lstStyle/>
                    <a:p>
                      <a:pPr algn="ctr" rtl="0" fontAlgn="b"/>
                      <a:r>
                        <a:rPr lang="fr" sz="1600" b="1" i="0" u="none" strike="noStrike">
                          <a:solidFill>
                            <a:srgbClr val="FFFFFF"/>
                          </a:solidFill>
                          <a:effectLst/>
                          <a:latin typeface="+mn-lt"/>
                        </a:rPr>
                        <a:t>Biena DRC</a:t>
                      </a:r>
                    </a:p>
                    <a:p>
                      <a:pPr algn="ctr" rtl="0" fontAlgn="b"/>
                      <a:r>
                        <a:rPr lang="fr" sz="1600" b="1" i="0" u="none" strike="noStrike">
                          <a:solidFill>
                            <a:srgbClr val="FFFFFF"/>
                          </a:solidFill>
                          <a:effectLst/>
                          <a:latin typeface="+mn-lt"/>
                        </a:rPr>
                        <a:t>2021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rtl="0"/>
                      <a:endParaRPr lang="en-US"/>
                    </a:p>
                  </a:txBody>
                  <a:tcPr/>
                </a:tc>
                <a:tc gridSpan="2">
                  <a:txBody>
                    <a:bodyPr/>
                    <a:lstStyle/>
                    <a:p>
                      <a:pPr algn="ctr" rtl="0" fontAlgn="b"/>
                      <a:r>
                        <a:rPr lang="fr" sz="1600" b="1" i="0" u="none" strike="noStrike">
                          <a:solidFill>
                            <a:srgbClr val="FFFFFF"/>
                          </a:solidFill>
                          <a:effectLst/>
                          <a:latin typeface="+mn-lt"/>
                        </a:rPr>
                        <a:t>Guinée </a:t>
                      </a:r>
                    </a:p>
                    <a:p>
                      <a:pPr algn="ctr" rtl="0" fontAlgn="b"/>
                      <a:r>
                        <a:rPr lang="fr" sz="1600" b="1" i="0" u="none" strike="noStrike">
                          <a:solidFill>
                            <a:srgbClr val="FFFFFF"/>
                          </a:solidFill>
                          <a:effectLst/>
                          <a:latin typeface="+mn-lt"/>
                        </a:rPr>
                        <a:t>2021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rtl="0"/>
                      <a:endParaRPr lang="en-US"/>
                    </a:p>
                  </a:txBody>
                  <a:tcPr/>
                </a:tc>
                <a:tc gridSpan="2">
                  <a:txBody>
                    <a:bodyPr/>
                    <a:lstStyle/>
                    <a:p>
                      <a:pPr algn="ctr" rtl="0" fontAlgn="b"/>
                      <a:r>
                        <a:rPr lang="fr" sz="1600" b="1" i="0" u="none" strike="noStrike">
                          <a:solidFill>
                            <a:srgbClr val="FFFFFF"/>
                          </a:solidFill>
                          <a:effectLst/>
                          <a:latin typeface="+mn-lt"/>
                        </a:rPr>
                        <a:t>Beni, DRC</a:t>
                      </a:r>
                    </a:p>
                    <a:p>
                      <a:pPr algn="ctr" rtl="0" fontAlgn="b"/>
                      <a:r>
                        <a:rPr lang="fr" sz="1600" b="1" i="0" u="none" strike="noStrike">
                          <a:solidFill>
                            <a:srgbClr val="FFFFFF"/>
                          </a:solidFill>
                          <a:effectLst/>
                          <a:latin typeface="+mn-lt"/>
                        </a:rPr>
                        <a:t>2021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rtl="0"/>
                      <a:endParaRPr lang="en-US"/>
                    </a:p>
                  </a:txBody>
                  <a:tcPr/>
                </a:tc>
                <a:tc gridSpan="2">
                  <a:txBody>
                    <a:bodyPr/>
                    <a:lstStyle/>
                    <a:p>
                      <a:pPr algn="ctr" rtl="0" fontAlgn="b"/>
                      <a:r>
                        <a:rPr lang="fr" sz="1600" b="1" i="0" u="none" strike="noStrike">
                          <a:solidFill>
                            <a:srgbClr val="FFFFFF"/>
                          </a:solidFill>
                          <a:effectLst/>
                          <a:latin typeface="+mn-lt"/>
                        </a:rPr>
                        <a:t>Équateur, RDC</a:t>
                      </a:r>
                    </a:p>
                    <a:p>
                      <a:pPr algn="ctr" rtl="0" fontAlgn="b"/>
                      <a:r>
                        <a:rPr lang="fr" sz="1600" b="1" i="0" u="none" strike="noStrike">
                          <a:solidFill>
                            <a:srgbClr val="FFFFFF"/>
                          </a:solidFill>
                          <a:effectLst/>
                          <a:latin typeface="+mn-lt"/>
                        </a:rPr>
                        <a:t>2022</a:t>
                      </a:r>
                    </a:p>
                  </a:txBody>
                  <a:tcPr marL="8340" marR="8340" marT="834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solidFill>
                  </a:tcPr>
                </a:tc>
                <a:tc hMerge="1">
                  <a:txBody>
                    <a:bodyPr/>
                    <a:lstStyle/>
                    <a:p>
                      <a:pPr rtl="0"/>
                      <a:endParaRPr lang="en-US"/>
                    </a:p>
                  </a:txBody>
                  <a:tcPr/>
                </a:tc>
                <a:extLst>
                  <a:ext uri="{0D108BD9-81ED-4DB2-BD59-A6C34878D82A}">
                    <a16:rowId xmlns:a16="http://schemas.microsoft.com/office/drawing/2014/main" val="2302605819"/>
                  </a:ext>
                </a:extLst>
              </a:tr>
              <a:tr h="616068">
                <a:tc>
                  <a:txBody>
                    <a:bodyPr/>
                    <a:lstStyle/>
                    <a:p>
                      <a:pPr algn="l" rtl="0" fontAlgn="b"/>
                      <a:r>
                        <a:rPr lang="fr" sz="1600" b="1" i="0" u="none" strike="noStrike">
                          <a:solidFill>
                            <a:srgbClr val="FFFFFF"/>
                          </a:solidFill>
                          <a:effectLst/>
                          <a:latin typeface="+mn-lt"/>
                        </a:rPr>
                        <a:t>Nombre de cas</a:t>
                      </a:r>
                    </a:p>
                  </a:txBody>
                  <a:tcPr marL="8340" marR="8340" marT="834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317</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endParaRPr lang="en-US" sz="1400" b="1" i="0" u="none" strike="noStrike" dirty="0">
                        <a:solidFill>
                          <a:srgbClr val="FFFFFF"/>
                        </a:solidFill>
                        <a:effectLst/>
                        <a:latin typeface="Segoe Condensed" panose="020B0606040200020203" pitchFamily="34" charset="0"/>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68</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endParaRPr lang="en-US" sz="1400" b="1" i="0" u="none" strike="noStrike" dirty="0">
                        <a:solidFill>
                          <a:srgbClr val="FFFFFF"/>
                        </a:solidFill>
                        <a:effectLst/>
                        <a:latin typeface="Segoe Condensed" panose="020B0606040200020203" pitchFamily="34" charset="0"/>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54 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r>
                        <a:rPr lang="fr" sz="1500" b="1" i="0" u="none" strike="noStrike">
                          <a:solidFill>
                            <a:srgbClr val="FFFFFF"/>
                          </a:solidFill>
                          <a:effectLst/>
                          <a:latin typeface="Segoe Condensed" panose="020B0606040200020203" pitchFamily="34" charset="0"/>
                        </a:rPr>
                        <a:t> </a:t>
                      </a:r>
                    </a:p>
                  </a:txBody>
                  <a:tcPr marL="8340" marR="8340" marT="834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3481 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r>
                        <a:rPr lang="fr" sz="1500" b="1" i="0" u="none" strike="noStrike">
                          <a:solidFill>
                            <a:srgbClr val="FFFFFF"/>
                          </a:solidFill>
                          <a:effectLst/>
                          <a:latin typeface="Segoe Condensed" panose="020B0606040200020203" pitchFamily="34" charset="0"/>
                        </a:rPr>
                        <a:t> </a:t>
                      </a:r>
                    </a:p>
                  </a:txBody>
                  <a:tcPr marL="8340" marR="8340" marT="834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130</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r>
                        <a:rPr lang="fr" sz="1500" b="1" i="0" u="none" strike="noStrike">
                          <a:solidFill>
                            <a:srgbClr val="FFFFFF"/>
                          </a:solidFill>
                          <a:effectLst/>
                          <a:latin typeface="Segoe Condensed" panose="020B0606040200020203" pitchFamily="34" charset="0"/>
                        </a:rPr>
                        <a:t> </a:t>
                      </a:r>
                    </a:p>
                  </a:txBody>
                  <a:tcPr marL="8340" marR="8340" marT="834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13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r>
                        <a:rPr lang="fr" sz="1500" b="1" i="0" u="none" strike="noStrike">
                          <a:solidFill>
                            <a:srgbClr val="FFFFFF"/>
                          </a:solidFill>
                          <a:effectLst/>
                          <a:latin typeface="Segoe Condensed" panose="020B0606040200020203" pitchFamily="34" charset="0"/>
                        </a:rPr>
                        <a:t> </a:t>
                      </a:r>
                    </a:p>
                  </a:txBody>
                  <a:tcPr marL="8340" marR="8340" marT="834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23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r>
                        <a:rPr lang="fr" sz="1500" b="1" i="0" u="none" strike="noStrike">
                          <a:solidFill>
                            <a:srgbClr val="FFFFFF"/>
                          </a:solidFill>
                          <a:effectLst/>
                          <a:latin typeface="Segoe Condensed" panose="020B0606040200020203" pitchFamily="34" charset="0"/>
                        </a:rPr>
                        <a:t> </a:t>
                      </a:r>
                    </a:p>
                  </a:txBody>
                  <a:tcPr marL="8340" marR="8340" marT="834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11 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ctr" rtl="0" fontAlgn="b"/>
                      <a:r>
                        <a:rPr lang="fr" sz="1500" b="1" i="0" u="none" strike="noStrike">
                          <a:solidFill>
                            <a:srgbClr val="FFFFFF"/>
                          </a:solidFill>
                          <a:effectLst/>
                          <a:latin typeface="Segoe Condensed" panose="020B0606040200020203" pitchFamily="34" charset="0"/>
                        </a:rPr>
                        <a:t> </a:t>
                      </a:r>
                    </a:p>
                  </a:txBody>
                  <a:tcPr marL="8340" marR="8340" marT="834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tc gridSpan="2">
                  <a:txBody>
                    <a:bodyPr/>
                    <a:lstStyle/>
                    <a:p>
                      <a:pPr algn="ctr" rtl="0" fontAlgn="b"/>
                      <a:r>
                        <a:rPr lang="fr" sz="1600" b="1" i="0" u="none" strike="noStrike">
                          <a:solidFill>
                            <a:srgbClr val="FFFFFF"/>
                          </a:solidFill>
                          <a:effectLst/>
                          <a:latin typeface="+mn-lt"/>
                        </a:rPr>
                        <a:t>5</a:t>
                      </a:r>
                    </a:p>
                  </a:txBody>
                  <a:tcPr marL="8340" marR="8340" marT="834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0070C0"/>
                    </a:solidFill>
                  </a:tcPr>
                </a:tc>
                <a:tc hMerge="1">
                  <a:txBody>
                    <a:bodyPr/>
                    <a:lstStyle/>
                    <a:p>
                      <a:pPr algn="l" rtl="0" fontAlgn="b"/>
                      <a:r>
                        <a:rPr lang="fr" sz="1500" b="0" i="0" u="none" strike="noStrike">
                          <a:solidFill>
                            <a:srgbClr val="FFFFFF"/>
                          </a:solidFill>
                          <a:effectLst/>
                          <a:latin typeface="Segoe Condensed" panose="020B0606040200020203" pitchFamily="34" charset="0"/>
                        </a:rPr>
                        <a:t> </a:t>
                      </a:r>
                    </a:p>
                  </a:txBody>
                  <a:tcPr marL="8340" marR="8340" marT="834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0C0"/>
                    </a:solidFill>
                  </a:tcPr>
                </a:tc>
                <a:extLst>
                  <a:ext uri="{0D108BD9-81ED-4DB2-BD59-A6C34878D82A}">
                    <a16:rowId xmlns:a16="http://schemas.microsoft.com/office/drawing/2014/main" val="1077250345"/>
                  </a:ext>
                </a:extLst>
              </a:tr>
              <a:tr h="616068">
                <a:tc>
                  <a:txBody>
                    <a:bodyPr/>
                    <a:lstStyle/>
                    <a:p>
                      <a:pPr algn="l" rtl="0" fontAlgn="b"/>
                      <a:r>
                        <a:rPr lang="fr" sz="1800" b="1" i="0" u="none" strike="noStrike">
                          <a:solidFill>
                            <a:srgbClr val="000000"/>
                          </a:solidFill>
                          <a:effectLst/>
                          <a:latin typeface="+mn-lt"/>
                        </a:rPr>
                        <a:t>Personnel médical</a:t>
                      </a:r>
                    </a:p>
                  </a:txBody>
                  <a:tcPr marL="8340" marR="8340" marT="834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73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23 %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8</a:t>
                      </a:r>
                    </a:p>
                  </a:txBody>
                  <a:tcPr marL="8340" marR="8340" marT="8340" marB="0" anchor="b">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14 %</a:t>
                      </a:r>
                    </a:p>
                  </a:txBody>
                  <a:tcPr marL="8340" marR="8340" marT="8340" marB="0" anchor="b">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11</a:t>
                      </a:r>
                    </a:p>
                  </a:txBody>
                  <a:tcPr marL="8340" marR="8340" marT="8340"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20 %</a:t>
                      </a:r>
                    </a:p>
                  </a:txBody>
                  <a:tcPr marL="8340" marR="8340" marT="8340"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190</a:t>
                      </a:r>
                    </a:p>
                  </a:txBody>
                  <a:tcPr marL="8340" marR="8340" marT="8340"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5 %</a:t>
                      </a:r>
                    </a:p>
                  </a:txBody>
                  <a:tcPr marL="8340" marR="8340" marT="8340"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4</a:t>
                      </a:r>
                    </a:p>
                  </a:txBody>
                  <a:tcPr marL="8340" marR="8340" marT="8340"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3%</a:t>
                      </a:r>
                    </a:p>
                  </a:txBody>
                  <a:tcPr marL="8340" marR="8340" marT="8340"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2</a:t>
                      </a:r>
                    </a:p>
                  </a:txBody>
                  <a:tcPr marL="8340" marR="8340" marT="8340"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17%</a:t>
                      </a:r>
                    </a:p>
                  </a:txBody>
                  <a:tcPr marL="8340" marR="8340" marT="8340"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8</a:t>
                      </a:r>
                    </a:p>
                  </a:txBody>
                  <a:tcPr marL="8340" marR="8340" marT="8340"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30 %</a:t>
                      </a:r>
                    </a:p>
                  </a:txBody>
                  <a:tcPr marL="8340" marR="8340" marT="8340"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1</a:t>
                      </a:r>
                    </a:p>
                  </a:txBody>
                  <a:tcPr marL="8340" marR="8340" marT="8340"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9%</a:t>
                      </a:r>
                    </a:p>
                  </a:txBody>
                  <a:tcPr marL="8340" marR="8340" marT="8340"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b"/>
                      <a:r>
                        <a:rPr lang="fr" sz="1800" b="1" i="0" u="none" strike="noStrike">
                          <a:solidFill>
                            <a:srgbClr val="000000"/>
                          </a:solidFill>
                          <a:effectLst/>
                          <a:latin typeface="+mn-lt"/>
                        </a:rPr>
                        <a:t>1</a:t>
                      </a:r>
                    </a:p>
                  </a:txBody>
                  <a:tcPr marL="8340" marR="8340" marT="8340"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r" rtl="0" fontAlgn="b"/>
                      <a:r>
                        <a:rPr lang="fr" sz="1800" b="1" i="0" u="none" strike="noStrike">
                          <a:solidFill>
                            <a:srgbClr val="000000"/>
                          </a:solidFill>
                          <a:effectLst/>
                          <a:latin typeface="+mn-lt"/>
                        </a:rPr>
                        <a:t>20 %</a:t>
                      </a:r>
                    </a:p>
                  </a:txBody>
                  <a:tcPr marL="8340" marR="8340" marT="834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3543806"/>
                  </a:ext>
                </a:extLst>
              </a:tr>
            </a:tbl>
          </a:graphicData>
        </a:graphic>
      </p:graphicFrame>
      <p:pic>
        <p:nvPicPr>
          <p:cNvPr id="8" name="Content Placeholder 3">
            <a:extLst>
              <a:ext uri="{FF2B5EF4-FFF2-40B4-BE49-F238E27FC236}">
                <a16:creationId xmlns:a16="http://schemas.microsoft.com/office/drawing/2014/main" id="{8A78707A-0FB3-48C7-8283-934C92B57D88}"/>
              </a:ext>
            </a:extLst>
          </p:cNvPr>
          <p:cNvPicPr>
            <a:picLocks noChangeAspect="1"/>
          </p:cNvPicPr>
          <p:nvPr/>
        </p:nvPicPr>
        <p:blipFill>
          <a:blip r:embed="rId3"/>
          <a:stretch>
            <a:fillRect/>
          </a:stretch>
        </p:blipFill>
        <p:spPr>
          <a:xfrm>
            <a:off x="3367356" y="4134112"/>
            <a:ext cx="5409659" cy="2138601"/>
          </a:xfrm>
          <a:prstGeom prst="rect">
            <a:avLst/>
          </a:prstGeom>
        </p:spPr>
      </p:pic>
      <p:sp>
        <p:nvSpPr>
          <p:cNvPr id="9" name="TextBox 8">
            <a:extLst>
              <a:ext uri="{FF2B5EF4-FFF2-40B4-BE49-F238E27FC236}">
                <a16:creationId xmlns:a16="http://schemas.microsoft.com/office/drawing/2014/main" id="{BDEB989E-5042-49DF-82A2-CC5C2D480B80}"/>
              </a:ext>
            </a:extLst>
          </p:cNvPr>
          <p:cNvSpPr txBox="1"/>
          <p:nvPr/>
        </p:nvSpPr>
        <p:spPr>
          <a:xfrm>
            <a:off x="759505" y="1218282"/>
            <a:ext cx="7047621" cy="461665"/>
          </a:xfrm>
          <a:prstGeom prst="rect">
            <a:avLst/>
          </a:prstGeom>
          <a:noFill/>
        </p:spPr>
        <p:txBody>
          <a:bodyPr wrap="square" rtlCol="0">
            <a:spAutoFit/>
          </a:bodyPr>
          <a:lstStyle/>
          <a:p>
            <a:pPr rtl="0"/>
            <a:r>
              <a:rPr lang="fr" sz="2400"/>
              <a:t>Les infections du personnel soignant représentent 3 à 23 % des cas dans les épidémies passées.</a:t>
            </a:r>
          </a:p>
        </p:txBody>
      </p:sp>
    </p:spTree>
    <p:extLst>
      <p:ext uri="{BB962C8B-B14F-4D97-AF65-F5344CB8AC3E}">
        <p14:creationId xmlns:p14="http://schemas.microsoft.com/office/powerpoint/2010/main" val="249922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48E1F-87CE-7D71-AF6A-DFDB7D23251B}"/>
              </a:ext>
            </a:extLst>
          </p:cNvPr>
          <p:cNvSpPr>
            <a:spLocks noGrp="1"/>
          </p:cNvSpPr>
          <p:nvPr>
            <p:ph type="title"/>
          </p:nvPr>
        </p:nvSpPr>
        <p:spPr/>
        <p:txBody>
          <a:bodyPr rtlCol="0">
            <a:noAutofit/>
          </a:bodyPr>
          <a:lstStyle/>
          <a:p>
            <a:pPr rtl="0"/>
            <a:r>
              <a:rPr lang="fr" sz="2500" b="1" dirty="0">
                <a:solidFill>
                  <a:srgbClr val="051291"/>
                </a:solidFill>
              </a:rPr>
              <a:t>La mise en place de plates-formes de distribution pour les adultes contribue à améliorer la préparation et la riposte aux épidémies</a:t>
            </a:r>
            <a:endParaRPr lang="en-US" sz="2500" dirty="0">
              <a:solidFill>
                <a:srgbClr val="05129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30EEF3B-FAEC-4AA8-6202-D396783C58BF}"/>
              </a:ext>
            </a:extLst>
          </p:cNvPr>
          <p:cNvSpPr>
            <a:spLocks noGrp="1"/>
          </p:cNvSpPr>
          <p:nvPr>
            <p:ph idx="1"/>
          </p:nvPr>
        </p:nvSpPr>
        <p:spPr>
          <a:xfrm>
            <a:off x="523875" y="1371600"/>
            <a:ext cx="6094579" cy="4805363"/>
          </a:xfrm>
        </p:spPr>
        <p:txBody>
          <a:bodyPr vert="horz" lIns="91440" tIns="45720" rIns="91440" bIns="45720" rtlCol="0" anchor="t">
            <a:normAutofit fontScale="92500" lnSpcReduction="20000"/>
          </a:bodyPr>
          <a:lstStyle/>
          <a:p>
            <a:pPr marL="342900" indent="-342900" algn="just" rtl="0">
              <a:spcAft>
                <a:spcPts val="0"/>
              </a:spcAft>
              <a:buFont typeface="Arial" panose="020B0604020202020204" pitchFamily="34" charset="0"/>
              <a:buChar char="•"/>
            </a:pPr>
            <a:r>
              <a:rPr lang="fr" sz="2400" dirty="0">
                <a:latin typeface="Calibri"/>
                <a:ea typeface="Calibri" panose="020F0502020204030204" pitchFamily="34" charset="0"/>
                <a:cs typeface="Calibri"/>
              </a:rPr>
              <a:t>La vaccination </a:t>
            </a:r>
            <a:r>
              <a:rPr lang="fr" sz="2400" dirty="0">
                <a:solidFill>
                  <a:schemeClr val="tx1"/>
                </a:solidFill>
              </a:rPr>
              <a:t>des travailleurs de la santé </a:t>
            </a:r>
            <a:r>
              <a:rPr lang="fr" sz="2400" dirty="0">
                <a:effectLst/>
                <a:latin typeface="Calibri"/>
                <a:ea typeface="Calibri" panose="020F0502020204030204" pitchFamily="34" charset="0"/>
                <a:cs typeface="Calibri"/>
              </a:rPr>
              <a:t>renforce la résilience et réduit les pénuries de personnel</a:t>
            </a:r>
          </a:p>
          <a:p>
            <a:pPr marL="342900" indent="-342900" algn="just" rtl="0">
              <a:spcAft>
                <a:spcPts val="0"/>
              </a:spcAft>
              <a:buFont typeface="Arial" panose="020B0604020202020204" pitchFamily="34" charset="0"/>
              <a:buChar char="•"/>
            </a:pPr>
            <a:endParaRPr lang="en-US" sz="2400" b="1" dirty="0">
              <a:latin typeface="Calibri"/>
              <a:cs typeface="Calibri"/>
            </a:endParaRPr>
          </a:p>
          <a:p>
            <a:pPr marL="342900" indent="-342900" algn="just" rtl="0">
              <a:spcAft>
                <a:spcPts val="0"/>
              </a:spcAft>
              <a:buFont typeface="Arial" panose="020B0604020202020204" pitchFamily="34" charset="0"/>
              <a:buChar char="•"/>
            </a:pPr>
            <a:r>
              <a:rPr lang="fr" sz="2400" dirty="0">
                <a:latin typeface="Calibri"/>
                <a:ea typeface="Calibri" panose="020F0502020204030204" pitchFamily="34" charset="0"/>
                <a:cs typeface="Calibri"/>
              </a:rPr>
              <a:t>Les travailleurs de la santé vaccinés sont plus à même de connaître le sujet et de communiquer plus efficacement pour améliorer la confiance de la</a:t>
            </a:r>
            <a:r>
              <a:rPr lang="fr" sz="2400" dirty="0">
                <a:effectLst/>
                <a:latin typeface="Calibri"/>
                <a:ea typeface="Calibri" panose="020F0502020204030204" pitchFamily="34" charset="0"/>
                <a:cs typeface="Calibri"/>
              </a:rPr>
              <a:t> communauté et la demande</a:t>
            </a:r>
            <a:r>
              <a:rPr lang="fr" sz="2400" b="1" dirty="0">
                <a:effectLst/>
                <a:latin typeface="Calibri"/>
                <a:ea typeface="Calibri" panose="020F0502020204030204" pitchFamily="34" charset="0"/>
                <a:cs typeface="Calibri"/>
              </a:rPr>
              <a:t> de vaccination. </a:t>
            </a:r>
          </a:p>
          <a:p>
            <a:pPr marL="342900" indent="-342900" algn="just" rtl="0">
              <a:spcAft>
                <a:spcPts val="0"/>
              </a:spcAft>
              <a:buFont typeface="Arial" panose="020B0604020202020204" pitchFamily="34" charset="0"/>
              <a:buChar char="•"/>
            </a:pPr>
            <a:endParaRPr lang="en-US" sz="2400" dirty="0">
              <a:latin typeface="Calibri"/>
              <a:cs typeface="Calibri"/>
            </a:endParaRPr>
          </a:p>
          <a:p>
            <a:pPr marL="342900" indent="-342900" algn="just" rtl="0">
              <a:spcAft>
                <a:spcPts val="0"/>
              </a:spcAft>
              <a:buFont typeface="Arial" panose="020B0604020202020204" pitchFamily="34" charset="0"/>
              <a:buChar char="•"/>
            </a:pPr>
            <a:r>
              <a:rPr lang="fr" sz="2400" dirty="0">
                <a:latin typeface="Calibri"/>
                <a:cs typeface="Calibri"/>
              </a:rPr>
              <a:t>La mise en place de plates-formes de distribution pour les adultes contribue à améliorer la préparation et la riposte aux épidémies.  </a:t>
            </a:r>
          </a:p>
          <a:p>
            <a:pPr marL="342900" indent="-342900" algn="just" rtl="0">
              <a:spcAft>
                <a:spcPts val="0"/>
              </a:spcAft>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lgn="just" rtl="0">
              <a:spcAft>
                <a:spcPts val="0"/>
              </a:spcAft>
              <a:buFont typeface="Arial" panose="020B0604020202020204" pitchFamily="34" charset="0"/>
              <a:buChar char="•"/>
            </a:pPr>
            <a:r>
              <a:rPr lang="fr" sz="2400" b="1" dirty="0">
                <a:latin typeface="Calibri"/>
                <a:cs typeface="Calibri"/>
              </a:rPr>
              <a:t>Première étape vers la vaccination permanente (plate-forme pour adultes)</a:t>
            </a:r>
          </a:p>
          <a:p>
            <a:pPr rtl="0"/>
            <a:endParaRPr lang="en-US" dirty="0"/>
          </a:p>
        </p:txBody>
      </p:sp>
      <p:sp>
        <p:nvSpPr>
          <p:cNvPr id="7" name="TextBox 6">
            <a:extLst>
              <a:ext uri="{FF2B5EF4-FFF2-40B4-BE49-F238E27FC236}">
                <a16:creationId xmlns:a16="http://schemas.microsoft.com/office/drawing/2014/main" id="{8E790CB9-087B-4320-36F7-CA6D312AB327}"/>
              </a:ext>
            </a:extLst>
          </p:cNvPr>
          <p:cNvSpPr txBox="1"/>
          <p:nvPr/>
        </p:nvSpPr>
        <p:spPr>
          <a:xfrm>
            <a:off x="6214820" y="2967925"/>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err="1">
              <a:solidFill>
                <a:schemeClr val="tx1"/>
              </a:solidFill>
            </a:endParaRPr>
          </a:p>
        </p:txBody>
      </p:sp>
      <p:sp>
        <p:nvSpPr>
          <p:cNvPr id="8" name="TextBox 7">
            <a:extLst>
              <a:ext uri="{FF2B5EF4-FFF2-40B4-BE49-F238E27FC236}">
                <a16:creationId xmlns:a16="http://schemas.microsoft.com/office/drawing/2014/main" id="{B91DB0B1-C277-0B65-A708-45CC7ADCAC60}"/>
              </a:ext>
            </a:extLst>
          </p:cNvPr>
          <p:cNvSpPr txBox="1"/>
          <p:nvPr/>
        </p:nvSpPr>
        <p:spPr>
          <a:xfrm>
            <a:off x="11639227" y="3425125"/>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0"/>
            <a:endParaRPr lang="en-US" err="1">
              <a:solidFill>
                <a:schemeClr val="tx1"/>
              </a:solidFill>
            </a:endParaRPr>
          </a:p>
        </p:txBody>
      </p:sp>
      <p:pic>
        <p:nvPicPr>
          <p:cNvPr id="13" name="Picture 12">
            <a:extLst>
              <a:ext uri="{FF2B5EF4-FFF2-40B4-BE49-F238E27FC236}">
                <a16:creationId xmlns:a16="http://schemas.microsoft.com/office/drawing/2014/main" id="{BE7A303E-CEB5-7754-2C9F-3BD436B45B75}"/>
              </a:ext>
            </a:extLst>
          </p:cNvPr>
          <p:cNvPicPr>
            <a:picLocks noChangeAspect="1"/>
          </p:cNvPicPr>
          <p:nvPr/>
        </p:nvPicPr>
        <p:blipFill>
          <a:blip r:embed="rId3"/>
          <a:stretch>
            <a:fillRect/>
          </a:stretch>
        </p:blipFill>
        <p:spPr>
          <a:xfrm>
            <a:off x="6672020" y="1566128"/>
            <a:ext cx="4763270" cy="3158571"/>
          </a:xfrm>
          <a:prstGeom prst="rect">
            <a:avLst/>
          </a:prstGeom>
        </p:spPr>
      </p:pic>
      <p:grpSp>
        <p:nvGrpSpPr>
          <p:cNvPr id="11" name="Group 10">
            <a:extLst>
              <a:ext uri="{FF2B5EF4-FFF2-40B4-BE49-F238E27FC236}">
                <a16:creationId xmlns:a16="http://schemas.microsoft.com/office/drawing/2014/main" id="{3AC57160-8722-4496-BBE7-BACC0151405A}"/>
              </a:ext>
            </a:extLst>
          </p:cNvPr>
          <p:cNvGrpSpPr/>
          <p:nvPr/>
        </p:nvGrpSpPr>
        <p:grpSpPr>
          <a:xfrm>
            <a:off x="6672020" y="1477988"/>
            <a:ext cx="3123132" cy="1947137"/>
            <a:chOff x="6672020" y="1477988"/>
            <a:chExt cx="3123132" cy="1947137"/>
          </a:xfrm>
        </p:grpSpPr>
        <p:sp>
          <p:nvSpPr>
            <p:cNvPr id="9" name="Rectangle 8">
              <a:extLst>
                <a:ext uri="{FF2B5EF4-FFF2-40B4-BE49-F238E27FC236}">
                  <a16:creationId xmlns:a16="http://schemas.microsoft.com/office/drawing/2014/main" id="{B19F80A4-347B-485F-AA30-23B7F70625DB}"/>
                </a:ext>
              </a:extLst>
            </p:cNvPr>
            <p:cNvSpPr/>
            <p:nvPr/>
          </p:nvSpPr>
          <p:spPr>
            <a:xfrm>
              <a:off x="6672020" y="1477988"/>
              <a:ext cx="2949388" cy="1947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EDD01DCF-79DF-434B-B3BE-0135044AD29D}"/>
                </a:ext>
              </a:extLst>
            </p:cNvPr>
            <p:cNvSpPr/>
            <p:nvPr/>
          </p:nvSpPr>
          <p:spPr>
            <a:xfrm>
              <a:off x="8615252" y="1514475"/>
              <a:ext cx="1179900" cy="1533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5" name="TextBox 14">
            <a:extLst>
              <a:ext uri="{FF2B5EF4-FFF2-40B4-BE49-F238E27FC236}">
                <a16:creationId xmlns:a16="http://schemas.microsoft.com/office/drawing/2014/main" id="{257E2224-AB2F-3484-5604-24E79E1A9B47}"/>
              </a:ext>
            </a:extLst>
          </p:cNvPr>
          <p:cNvSpPr txBox="1"/>
          <p:nvPr/>
        </p:nvSpPr>
        <p:spPr>
          <a:xfrm>
            <a:off x="7141039" y="1945085"/>
            <a:ext cx="2949388" cy="1200329"/>
          </a:xfrm>
          <a:prstGeom prst="rect">
            <a:avLst/>
          </a:prstGeom>
          <a:noFill/>
        </p:spPr>
        <p:txBody>
          <a:bodyPr wrap="square" rtlCol="0">
            <a:spAutoFit/>
          </a:bodyPr>
          <a:lstStyle/>
          <a:p>
            <a:pPr algn="l" rtl="0">
              <a:defRPr sz="1800" b="0" i="0" u="none" strike="noStrike" kern="1200" spc="0" baseline="0">
                <a:solidFill>
                  <a:prstClr val="black">
                    <a:lumMod val="65000"/>
                    <a:lumOff val="35000"/>
                  </a:prstClr>
                </a:solidFill>
                <a:latin typeface="+mn-lt"/>
                <a:ea typeface="+mn-ea"/>
                <a:cs typeface="+mn-cs"/>
              </a:defRPr>
            </a:pPr>
            <a:r>
              <a:rPr lang="fr" sz="1200" b="1">
                <a:solidFill>
                  <a:srgbClr val="002060"/>
                </a:solidFill>
                <a:latin typeface="Poppins SemiBold" panose="00000700000000000000" pitchFamily="2" charset="0"/>
                <a:cs typeface="Poppins SemiBold" panose="00000700000000000000" pitchFamily="2" charset="0"/>
              </a:rPr>
              <a:t>Douze mois après l'introduction des vaccins COVID-19, les pays dotés de programmes de lutte contre la grippe ont atteint plus rapidement une couverture vaccinale COVID-19 plus élevée que les pays dépourvus de programmes de lutte contre la grippe.</a:t>
            </a:r>
          </a:p>
        </p:txBody>
      </p:sp>
      <p:sp>
        <p:nvSpPr>
          <p:cNvPr id="16" name="Rectangle 15">
            <a:extLst>
              <a:ext uri="{FF2B5EF4-FFF2-40B4-BE49-F238E27FC236}">
                <a16:creationId xmlns:a16="http://schemas.microsoft.com/office/drawing/2014/main" id="{49A676AB-0957-4EDE-8C75-4ED176DDC7B2}"/>
              </a:ext>
            </a:extLst>
          </p:cNvPr>
          <p:cNvSpPr/>
          <p:nvPr/>
        </p:nvSpPr>
        <p:spPr>
          <a:xfrm>
            <a:off x="6845764" y="1477988"/>
            <a:ext cx="4946186" cy="3705225"/>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91791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4B5CC9EDF221409618B2DF695DB40D" ma:contentTypeVersion="18" ma:contentTypeDescription="Create a new document." ma:contentTypeScope="" ma:versionID="30f1c54b7ce6f8c87a0b9d34cb992982">
  <xsd:schema xmlns:xsd="http://www.w3.org/2001/XMLSchema" xmlns:xs="http://www.w3.org/2001/XMLSchema" xmlns:p="http://schemas.microsoft.com/office/2006/metadata/properties" xmlns:ns2="9538e8e8-37da-4099-8b53-4520a2e56b40" xmlns:ns3="9293c628-f351-476b-bac4-4ac2b9a0ab84" targetNamespace="http://schemas.microsoft.com/office/2006/metadata/properties" ma:root="true" ma:fieldsID="2aa6c65805fe350010fa4cf46e56e689" ns2:_="" ns3:_="">
    <xsd:import namespace="9538e8e8-37da-4099-8b53-4520a2e56b40"/>
    <xsd:import namespace="9293c628-f351-476b-bac4-4ac2b9a0ab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e8e8-37da-4099-8b53-4520a2e56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3c628-f351-476b-bac4-4ac2b9a0a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81e0e0-83b1-40b3-a78c-514a3eb937cf}" ma:internalName="TaxCatchAll" ma:showField="CatchAllData" ma:web="9293c628-f351-476b-bac4-4ac2b9a0a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38e8e8-37da-4099-8b53-4520a2e56b40">
      <Terms xmlns="http://schemas.microsoft.com/office/infopath/2007/PartnerControls"/>
    </lcf76f155ced4ddcb4097134ff3c332f>
    <TaxCatchAll xmlns="9293c628-f351-476b-bac4-4ac2b9a0ab84" xsi:nil="true"/>
  </documentManagement>
</p:properties>
</file>

<file path=customXml/itemProps1.xml><?xml version="1.0" encoding="utf-8"?>
<ds:datastoreItem xmlns:ds="http://schemas.openxmlformats.org/officeDocument/2006/customXml" ds:itemID="{629B79FE-B55B-44AE-8112-0AED9F8CF62D}">
  <ds:schemaRefs>
    <ds:schemaRef ds:uri="http://schemas.microsoft.com/sharepoint/v3/contenttype/forms"/>
  </ds:schemaRefs>
</ds:datastoreItem>
</file>

<file path=customXml/itemProps2.xml><?xml version="1.0" encoding="utf-8"?>
<ds:datastoreItem xmlns:ds="http://schemas.openxmlformats.org/officeDocument/2006/customXml" ds:itemID="{69FD3777-D95F-4388-9EF0-DDE811717913}"/>
</file>

<file path=customXml/itemProps3.xml><?xml version="1.0" encoding="utf-8"?>
<ds:datastoreItem xmlns:ds="http://schemas.openxmlformats.org/officeDocument/2006/customXml" ds:itemID="{78937C14-0D61-460F-9079-A926E6F83C81}">
  <ds:schemaRefs>
    <ds:schemaRef ds:uri="http://schemas.microsoft.com/office/2006/metadata/properties"/>
    <ds:schemaRef ds:uri="http://schemas.microsoft.com/office/2006/documentManagement/types"/>
    <ds:schemaRef ds:uri="http://purl.org/dc/elements/1.1/"/>
    <ds:schemaRef ds:uri="http://www.w3.org/XML/1998/namespace"/>
    <ds:schemaRef ds:uri="98184aec-5d5c-4d51-9609-2849b427f9aa"/>
    <ds:schemaRef ds:uri="http://schemas.microsoft.com/office/infopath/2007/PartnerControls"/>
    <ds:schemaRef ds:uri="http://purl.org/dc/dcmitype/"/>
    <ds:schemaRef ds:uri="http://schemas.openxmlformats.org/package/2006/metadata/core-properties"/>
    <ds:schemaRef ds:uri="ef476ba7-88f1-463e-b521-01ac1cac474c"/>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157</TotalTime>
  <Words>3338</Words>
  <Application>Microsoft Office PowerPoint</Application>
  <PresentationFormat>Grand écran</PresentationFormat>
  <Paragraphs>393</Paragraphs>
  <Slides>20</Slides>
  <Notes>12</Notes>
  <HiddenSlides>1</HiddenSlides>
  <MMClips>0</MMClips>
  <ScaleCrop>false</ScaleCrop>
  <HeadingPairs>
    <vt:vector size="4" baseType="variant">
      <vt:variant>
        <vt:lpstr>Thème</vt:lpstr>
      </vt:variant>
      <vt:variant>
        <vt:i4>2</vt:i4>
      </vt:variant>
      <vt:variant>
        <vt:lpstr>Titres des diapositives</vt:lpstr>
      </vt:variant>
      <vt:variant>
        <vt:i4>20</vt:i4>
      </vt:variant>
    </vt:vector>
  </HeadingPairs>
  <TitlesOfParts>
    <vt:vector size="22" baseType="lpstr">
      <vt:lpstr>1_New CoVDP Format Grid 16:9</vt:lpstr>
      <vt:lpstr>Custom Design</vt:lpstr>
      <vt:lpstr>Pourquoi une vaccination préventive contre le virus Ebola ? </vt:lpstr>
      <vt:lpstr>Recommandations du Groupe stratégique consultatif d'experts (SAGE) Reunionextraordinaire du SAGE sur les vaccins contre Ebola Mai 2024</vt:lpstr>
      <vt:lpstr>Certains pays ont commencé la vaccination préventive</vt:lpstr>
      <vt:lpstr>Programmes de vaccination des travailleurs de la santé </vt:lpstr>
      <vt:lpstr>Les travailleurs de la santé sont les piliers de nos systèmes de santé</vt:lpstr>
      <vt:lpstr>Les travailleurs de la santé sont souvent  les premiers à contracter la maladie avant même l'identification de l'agent causal</vt:lpstr>
      <vt:lpstr>Les travailleurs de la santé sont les premiers touchés</vt:lpstr>
      <vt:lpstr>Les travailleurs de la santé  représentent une grande partie des cas de maladie à virus Ebola</vt:lpstr>
      <vt:lpstr>La mise en place de plates-formes de distribution pour les adultes contribue à améliorer la préparation et la riposte aux épidémies</vt:lpstr>
      <vt:lpstr>Avant 2020, les épidémies de maladie à virus Ebola étaient liées à une transmission zoonotique, un phénomène nouveau ?</vt:lpstr>
      <vt:lpstr>Une occasion de combler les principales lacunes en matière de connaissances sur l'utilisation des vaccins contre le virus Ebola</vt:lpstr>
      <vt:lpstr>Questions?</vt:lpstr>
      <vt:lpstr>Des défis majeurs subsistent</vt:lpstr>
      <vt:lpstr>Réserves mondiales de vaccins contre le virus Ebola : doses utilisées et disponibles</vt:lpstr>
      <vt:lpstr>Les pays peuvent avoir accès au vaccin contre Ebola par le biais de deux mécanismes</vt:lpstr>
      <vt:lpstr>Diapositives supplémentaires</vt:lpstr>
      <vt:lpstr>Dose de rappel rVSV-ZEBOV</vt:lpstr>
      <vt:lpstr>Nouvelles données sur la durabilité de la réponse immunitaire avec Ad26.ZEBOV, MVA-BN-Filo</vt:lpstr>
      <vt:lpstr>Nouvelles données sur la riposte des doses de  rappel à l’Ad26.ZEBOV Induction d'une réponse anamnestique forte et rapide</vt:lpstr>
      <vt:lpstr>L'étude de cas menée à Biena ( en RDC) laisse de nombreuses questions sans réponse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Ranil A</dc:creator>
  <cp:lastModifiedBy>DOSHI, Reena Hemendra</cp:lastModifiedBy>
  <cp:revision>76</cp:revision>
  <dcterms:created xsi:type="dcterms:W3CDTF">2022-05-16T01:05:29Z</dcterms:created>
  <dcterms:modified xsi:type="dcterms:W3CDTF">2024-09-12T07:37:28Z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0x010100B76C6EFECECB3B40A1855139B6796B96</vt:lpwstr>
  </property>
  <property fmtid="{D5CDD505-2E9C-101B-9397-08002B2CF9AE}" pid="3" name="MediaServiceImageTags">
    <vt:lpwstr/>
  </property>
</Properties>
</file>